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3"/>
    <p:sldId id="269" r:id="rId4"/>
    <p:sldId id="272" r:id="rId5"/>
    <p:sldId id="259" r:id="rId6"/>
    <p:sldId id="273" r:id="rId7"/>
    <p:sldId id="271" r:id="rId8"/>
    <p:sldId id="270" r:id="rId9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1CBA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4146"/>
        <p:guide/>
        <p:guide orient="horz" pos="2922"/>
        <p:guide pos="1932"/>
        <p:guide pos="3827"/>
        <p:guide pos="5683"/>
        <p:guide pos="228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249892" y="1279525"/>
            <a:ext cx="460586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 hasCustomPrompt="true"/>
          </p:nvPr>
        </p:nvSpPr>
        <p:spPr>
          <a:xfrm>
            <a:off x="1143131" y="1323506"/>
            <a:ext cx="6858788" cy="21879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 hasCustomPrompt="true"/>
          </p:nvPr>
        </p:nvSpPr>
        <p:spPr>
          <a:xfrm>
            <a:off x="1143131" y="3603521"/>
            <a:ext cx="6858788" cy="1656444"/>
          </a:xfrm>
        </p:spPr>
        <p:txBody>
          <a:bodyPr>
            <a:normAutofit/>
          </a:bodyPr>
          <a:lstStyle>
            <a:lvl1pPr marL="0" indent="0" algn="ctr">
              <a:buNone/>
              <a:defRPr sz="181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810"/>
            </a:lvl3pPr>
            <a:lvl4pPr marL="1372870" indent="0" algn="ctr">
              <a:buNone/>
              <a:defRPr sz="1595"/>
            </a:lvl4pPr>
            <a:lvl5pPr marL="1830070" indent="0" algn="ctr">
              <a:buNone/>
              <a:defRPr sz="1595"/>
            </a:lvl5pPr>
            <a:lvl6pPr marL="2286635" indent="0" algn="ctr">
              <a:buNone/>
              <a:defRPr sz="1595"/>
            </a:lvl6pPr>
            <a:lvl7pPr marL="2744470" indent="0" algn="ctr">
              <a:buNone/>
              <a:defRPr sz="1595"/>
            </a:lvl7pPr>
            <a:lvl8pPr marL="3201670" indent="0" algn="ctr">
              <a:buNone/>
              <a:defRPr sz="1595"/>
            </a:lvl8pPr>
            <a:lvl9pPr marL="3658235" indent="0" algn="ctr">
              <a:buNone/>
              <a:defRPr sz="1595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true"/>
          </p:cNvSpPr>
          <p:nvPr>
            <p:ph sz="quarter" idx="13"/>
          </p:nvPr>
        </p:nvSpPr>
        <p:spPr>
          <a:xfrm>
            <a:off x="628722" y="551769"/>
            <a:ext cx="7887607" cy="556125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85831" y="258552"/>
            <a:ext cx="7887607" cy="1326109"/>
          </a:xfrm>
        </p:spPr>
        <p:txBody>
          <a:bodyPr anchor="ctr" anchorCtr="false">
            <a:normAutofit/>
          </a:bodyPr>
          <a:lstStyle>
            <a:lvl1pPr>
              <a:defRPr sz="240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485831" y="1826376"/>
            <a:ext cx="7887607" cy="435312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1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623959" y="3752661"/>
            <a:ext cx="5491794" cy="811691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623959" y="4611926"/>
            <a:ext cx="5491794" cy="647821"/>
          </a:xfrm>
        </p:spPr>
        <p:txBody>
          <a:bodyPr>
            <a:normAutofit/>
          </a:bodyPr>
          <a:lstStyle>
            <a:lvl1pPr marL="0" indent="0">
              <a:buNone/>
              <a:defRPr sz="1810">
                <a:solidFill>
                  <a:schemeClr val="tx1"/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3pPr>
            <a:lvl4pPr marL="137287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4pPr>
            <a:lvl5pPr marL="183007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5pPr>
            <a:lvl6pPr marL="228663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6pPr>
            <a:lvl7pPr marL="274447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7pPr>
            <a:lvl8pPr marL="320167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85831" y="258552"/>
            <a:ext cx="7887607" cy="1326109"/>
          </a:xfrm>
        </p:spPr>
        <p:txBody>
          <a:bodyPr>
            <a:normAutofit/>
          </a:bodyPr>
          <a:lstStyle>
            <a:lvl1pPr>
              <a:defRPr sz="2405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485831" y="1826376"/>
            <a:ext cx="3886647" cy="435312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1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4486791" y="1826376"/>
            <a:ext cx="3886647" cy="435312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1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629913" y="365276"/>
            <a:ext cx="7887607" cy="132610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629913" y="1745680"/>
            <a:ext cx="3868785" cy="824251"/>
          </a:xfrm>
        </p:spPr>
        <p:txBody>
          <a:bodyPr anchor="b"/>
          <a:lstStyle>
            <a:lvl1pPr marL="0" indent="0">
              <a:buNone/>
              <a:defRPr sz="2405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10" b="1"/>
            </a:lvl3pPr>
            <a:lvl4pPr marL="1372870" indent="0">
              <a:buNone/>
              <a:defRPr sz="1595" b="1"/>
            </a:lvl4pPr>
            <a:lvl5pPr marL="1830070" indent="0">
              <a:buNone/>
              <a:defRPr sz="1595" b="1"/>
            </a:lvl5pPr>
            <a:lvl6pPr marL="2286635" indent="0">
              <a:buNone/>
              <a:defRPr sz="1595" b="1"/>
            </a:lvl6pPr>
            <a:lvl7pPr marL="2744470" indent="0">
              <a:buNone/>
              <a:defRPr sz="1595" b="1"/>
            </a:lvl7pPr>
            <a:lvl8pPr marL="3201670" indent="0">
              <a:buNone/>
              <a:defRPr sz="1595" b="1"/>
            </a:lvl8pPr>
            <a:lvl9pPr marL="3658235" indent="0">
              <a:buNone/>
              <a:defRPr sz="159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29913" y="2616686"/>
            <a:ext cx="3868785" cy="357552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4629682" y="1745680"/>
            <a:ext cx="3887838" cy="824251"/>
          </a:xfrm>
        </p:spPr>
        <p:txBody>
          <a:bodyPr anchor="b"/>
          <a:lstStyle>
            <a:lvl1pPr marL="0" indent="0">
              <a:buNone/>
              <a:defRPr sz="2405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10" b="1"/>
            </a:lvl3pPr>
            <a:lvl4pPr marL="1372870" indent="0">
              <a:buNone/>
              <a:defRPr sz="1595" b="1"/>
            </a:lvl4pPr>
            <a:lvl5pPr marL="1830070" indent="0">
              <a:buNone/>
              <a:defRPr sz="1595" b="1"/>
            </a:lvl5pPr>
            <a:lvl6pPr marL="2286635" indent="0">
              <a:buNone/>
              <a:defRPr sz="1595" b="1"/>
            </a:lvl6pPr>
            <a:lvl7pPr marL="2744470" indent="0">
              <a:buNone/>
              <a:defRPr sz="1595" b="1"/>
            </a:lvl7pPr>
            <a:lvl8pPr marL="3201670" indent="0">
              <a:buNone/>
              <a:defRPr sz="1595" b="1"/>
            </a:lvl8pPr>
            <a:lvl9pPr marL="3658235" indent="0">
              <a:buNone/>
              <a:defRPr sz="159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4629682" y="2616686"/>
            <a:ext cx="3887838" cy="357552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628722" y="2767358"/>
            <a:ext cx="7887607" cy="1326109"/>
          </a:xfrm>
        </p:spPr>
        <p:txBody>
          <a:bodyPr>
            <a:normAutofit/>
          </a:bodyPr>
          <a:lstStyle>
            <a:lvl1pPr algn="ctr">
              <a:defRPr sz="481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 hasCustomPrompt="true"/>
          </p:nvPr>
        </p:nvSpPr>
        <p:spPr>
          <a:xfrm>
            <a:off x="485116" y="127052"/>
            <a:ext cx="3124260" cy="1600858"/>
          </a:xfrm>
        </p:spPr>
        <p:txBody>
          <a:bodyPr anchor="ctr" anchorCtr="false">
            <a:normAutofit/>
          </a:bodyPr>
          <a:lstStyle>
            <a:lvl1pPr>
              <a:defRPr sz="240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true" noChangeAspect="true"/>
          </p:cNvSpPr>
          <p:nvPr>
            <p:ph type="pic" idx="1"/>
          </p:nvPr>
        </p:nvSpPr>
        <p:spPr>
          <a:xfrm>
            <a:off x="3888447" y="766669"/>
            <a:ext cx="4363533" cy="5096543"/>
          </a:xfrm>
        </p:spPr>
        <p:txBody>
          <a:bodyPr/>
          <a:lstStyle>
            <a:lvl1pPr marL="0" indent="0">
              <a:buNone/>
              <a:defRPr sz="3190"/>
            </a:lvl1pPr>
            <a:lvl2pPr marL="456565" indent="0">
              <a:buNone/>
              <a:defRPr sz="2810"/>
            </a:lvl2pPr>
            <a:lvl3pPr marL="913130" indent="0">
              <a:buNone/>
              <a:defRPr sz="2405"/>
            </a:lvl3pPr>
            <a:lvl4pPr marL="1372870" indent="0">
              <a:buNone/>
              <a:defRPr sz="2000"/>
            </a:lvl4pPr>
            <a:lvl5pPr marL="1830070" indent="0">
              <a:buNone/>
              <a:defRPr sz="2000"/>
            </a:lvl5pPr>
            <a:lvl6pPr marL="2286635" indent="0">
              <a:buNone/>
              <a:defRPr sz="2000"/>
            </a:lvl6pPr>
            <a:lvl7pPr marL="2744470" indent="0">
              <a:buNone/>
              <a:defRPr sz="2000"/>
            </a:lvl7pPr>
            <a:lvl8pPr marL="3201670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488926" y="2058247"/>
            <a:ext cx="3124260" cy="381315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95"/>
            </a:lvl1pPr>
            <a:lvl2pPr marL="456565" indent="0">
              <a:buNone/>
              <a:defRPr sz="1405"/>
            </a:lvl2pPr>
            <a:lvl3pPr marL="913130" indent="0">
              <a:buNone/>
              <a:defRPr sz="1190"/>
            </a:lvl3pPr>
            <a:lvl4pPr marL="1372870" indent="0">
              <a:buNone/>
              <a:defRPr sz="1000"/>
            </a:lvl4pPr>
            <a:lvl5pPr marL="1830070" indent="0">
              <a:buNone/>
              <a:defRPr sz="1000"/>
            </a:lvl5pPr>
            <a:lvl6pPr marL="2286635" indent="0">
              <a:buNone/>
              <a:defRPr sz="1000"/>
            </a:lvl6pPr>
            <a:lvl7pPr marL="2744470" indent="0">
              <a:buNone/>
              <a:defRPr sz="1000"/>
            </a:lvl7pPr>
            <a:lvl8pPr marL="3201670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7369211" y="365276"/>
            <a:ext cx="1147119" cy="5814229"/>
          </a:xfrm>
        </p:spPr>
        <p:txBody>
          <a:bodyPr vert="eaVert">
            <a:normAutofit/>
          </a:bodyPr>
          <a:lstStyle>
            <a:lvl1pPr>
              <a:defRPr sz="359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628722" y="365276"/>
            <a:ext cx="6660734" cy="581422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</p:nvPr>
        </p:nvSpPr>
        <p:spPr>
          <a:xfrm>
            <a:off x="628722" y="365276"/>
            <a:ext cx="7887607" cy="1326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628722" y="1826376"/>
            <a:ext cx="7887607" cy="4353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628722" y="6358966"/>
            <a:ext cx="2057636" cy="365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3029298" y="6358966"/>
            <a:ext cx="3086455" cy="365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6458693" y="6358966"/>
            <a:ext cx="2057636" cy="365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870" indent="-229870" algn="l" defTabSz="913130" rtl="0" eaLnBrk="1" latinLnBrk="0" hangingPunct="1">
        <a:lnSpc>
          <a:spcPct val="90000"/>
        </a:lnSpc>
        <a:spcBef>
          <a:spcPct val="200000"/>
        </a:spcBef>
        <a:buFont typeface="Arial" panose="02080604020202020204" pitchFamily="34" charset="0"/>
        <a:buChar char="•"/>
        <a:defRPr sz="2405" kern="1200">
          <a:solidFill>
            <a:schemeClr val="tx1"/>
          </a:solidFill>
          <a:latin typeface="+mn-lt"/>
          <a:ea typeface="+mn-ea"/>
          <a:cs typeface="+mn-cs"/>
        </a:defRPr>
      </a:lvl1pPr>
      <a:lvl2pPr marL="686435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181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181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181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1810" kern="1200">
          <a:solidFill>
            <a:schemeClr val="tx1"/>
          </a:solidFill>
          <a:latin typeface="+mn-lt"/>
          <a:ea typeface="+mn-ea"/>
          <a:cs typeface="+mn-cs"/>
        </a:defRPr>
      </a:lvl6pPr>
      <a:lvl7pPr marL="2974340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1810" kern="1200">
          <a:solidFill>
            <a:schemeClr val="tx1"/>
          </a:solidFill>
          <a:latin typeface="+mn-lt"/>
          <a:ea typeface="+mn-ea"/>
          <a:cs typeface="+mn-cs"/>
        </a:defRPr>
      </a:lvl7pPr>
      <a:lvl8pPr marL="3431540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1810" kern="1200">
          <a:solidFill>
            <a:schemeClr val="tx1"/>
          </a:solidFill>
          <a:latin typeface="+mn-lt"/>
          <a:ea typeface="+mn-ea"/>
          <a:cs typeface="+mn-cs"/>
        </a:defRPr>
      </a:lvl8pPr>
      <a:lvl9pPr marL="3888105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18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3pPr>
      <a:lvl4pPr marL="1372870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4pPr>
      <a:lvl5pPr marL="1830070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6pPr>
      <a:lvl7pPr marL="2744470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7pPr>
      <a:lvl8pPr marL="3201670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2"/>
          <p:cNvPicPr>
            <a:picLocks noChangeAspect="true"/>
          </p:cNvPicPr>
          <p:nvPr/>
        </p:nvPicPr>
        <p:blipFill>
          <a:blip r:embed="rId1"/>
          <a:srcRect t="16720" r="488" b="7535"/>
          <a:stretch>
            <a:fillRect/>
          </a:stretch>
        </p:blipFill>
        <p:spPr>
          <a:xfrm>
            <a:off x="4445" y="2142490"/>
            <a:ext cx="9135745" cy="325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-234950" y="2057400"/>
            <a:ext cx="10343515" cy="342074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75"/>
          </a:p>
        </p:txBody>
      </p:sp>
      <p:grpSp>
        <p:nvGrpSpPr>
          <p:cNvPr id="4" name="组合 3"/>
          <p:cNvGrpSpPr/>
          <p:nvPr/>
        </p:nvGrpSpPr>
        <p:grpSpPr>
          <a:xfrm>
            <a:off x="508611" y="626110"/>
            <a:ext cx="8390899" cy="1476723"/>
            <a:chOff x="26" y="1511"/>
            <a:chExt cx="15086" cy="2655"/>
          </a:xfrm>
        </p:grpSpPr>
        <p:sp>
          <p:nvSpPr>
            <p:cNvPr id="3076" name="文本框 3"/>
            <p:cNvSpPr txBox="true"/>
            <p:nvPr/>
          </p:nvSpPr>
          <p:spPr>
            <a:xfrm>
              <a:off x="26" y="1511"/>
              <a:ext cx="15086" cy="1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false"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2805" b="1" dirty="0">
                  <a:latin typeface="微软雅黑" panose="020B0503020204020204" charset="-122"/>
                  <a:ea typeface="微软雅黑" panose="020B0503020204020204" charset="-122"/>
                  <a:sym typeface="宋体" pitchFamily="2" charset="-122"/>
                </a:rPr>
                <a:t>龙华区第一批</a:t>
              </a:r>
              <a:r>
                <a:rPr lang="en-US" altLang="zh-CN" sz="2805" b="1" dirty="0">
                  <a:latin typeface="微软雅黑" panose="020B0503020204020204" charset="-122"/>
                  <a:ea typeface="微软雅黑" panose="020B0503020204020204" charset="-122"/>
                  <a:sym typeface="宋体" pitchFamily="2" charset="-122"/>
                </a:rPr>
                <a:t>“</a:t>
              </a:r>
              <a:r>
                <a:rPr lang="zh-CN" altLang="en-US" sz="2805" b="1" dirty="0">
                  <a:latin typeface="微软雅黑" panose="020B0503020204020204" charset="-122"/>
                  <a:ea typeface="微软雅黑" panose="020B0503020204020204" charset="-122"/>
                  <a:sym typeface="宋体" pitchFamily="2" charset="-122"/>
                </a:rPr>
                <a:t>工业上楼</a:t>
              </a:r>
              <a:r>
                <a:rPr lang="en-US" altLang="zh-CN" sz="2805" b="1" dirty="0">
                  <a:latin typeface="微软雅黑" panose="020B0503020204020204" charset="-122"/>
                  <a:ea typeface="微软雅黑" panose="020B0503020204020204" charset="-122"/>
                  <a:sym typeface="宋体" pitchFamily="2" charset="-122"/>
                </a:rPr>
                <a:t>”</a:t>
              </a:r>
              <a:r>
                <a:rPr lang="zh-CN" altLang="en-US" sz="2805" b="1" dirty="0">
                  <a:latin typeface="微软雅黑" panose="020B0503020204020204" charset="-122"/>
                  <a:ea typeface="微软雅黑" panose="020B0503020204020204" charset="-122"/>
                  <a:sym typeface="宋体" pitchFamily="2" charset="-122"/>
                </a:rPr>
                <a:t>试点项目可出租用房情况</a:t>
              </a:r>
              <a:endParaRPr lang="zh-CN" altLang="en-US" sz="2805" b="1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endParaRPr>
            </a:p>
          </p:txBody>
        </p:sp>
        <p:sp>
          <p:nvSpPr>
            <p:cNvPr id="3077" name="文本框 4"/>
            <p:cNvSpPr txBox="true"/>
            <p:nvPr/>
          </p:nvSpPr>
          <p:spPr>
            <a:xfrm>
              <a:off x="7291" y="3712"/>
              <a:ext cx="557" cy="4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false">
              <a:spAutoFit/>
            </a:bodyPr>
            <a:p>
              <a:pPr algn="ctr"/>
              <a:endParaRPr lang="zh-CN" altLang="en-US" sz="105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第一批总图（5个）"/>
          <p:cNvPicPr>
            <a:picLocks noChangeAspect="true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18990" y="633095"/>
            <a:ext cx="4276090" cy="5939155"/>
          </a:xfrm>
          <a:prstGeom prst="rect">
            <a:avLst/>
          </a:prstGeom>
        </p:spPr>
      </p:pic>
      <p:sp>
        <p:nvSpPr>
          <p:cNvPr id="6146" name="文本框 4"/>
          <p:cNvSpPr txBox="true"/>
          <p:nvPr/>
        </p:nvSpPr>
        <p:spPr>
          <a:xfrm>
            <a:off x="40640" y="633095"/>
            <a:ext cx="45783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龙华区</a:t>
            </a:r>
            <a:r>
              <a:rPr lang="zh-CN" sz="1200" b="1" dirty="0">
                <a:latin typeface="微软雅黑" panose="020B0503020204020204" charset="-122"/>
                <a:ea typeface="微软雅黑" panose="020B0503020204020204" charset="-122"/>
              </a:rPr>
              <a:t>首批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优质经济产业空间项目，总用地面积约</a:t>
            </a:r>
            <a:r>
              <a:rPr lang="" altLang="en-US" sz="1200" b="1" dirty="0">
                <a:latin typeface="微软雅黑" panose="020B0503020204020204" charset="-122"/>
                <a:ea typeface="微软雅黑" panose="020B0503020204020204" charset="-122"/>
              </a:rPr>
              <a:t>39.3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公顷，目前</a:t>
            </a:r>
            <a:r>
              <a:rPr lang="zh-CN" sz="1200" b="1" dirty="0">
                <a:latin typeface="微软雅黑" panose="020B0503020204020204" charset="-122"/>
                <a:ea typeface="微软雅黑" panose="020B0503020204020204" charset="-122"/>
              </a:rPr>
              <a:t>可出租用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房建筑面积约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</a:rPr>
              <a:t>85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万平方米。</a:t>
            </a:r>
            <a:endParaRPr lang="zh-CN" altLang="en-US" sz="1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635" y="146050"/>
            <a:ext cx="9144635" cy="4610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91" tIns="46145" rIns="92291" bIns="46145" anchor="ctr"/>
          <a:p>
            <a:pPr defTabSz="1201420" fontAlgn="auto">
              <a:defRPr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龙华区优质经济产业空间工作总体情况</a:t>
            </a:r>
            <a:endParaRPr lang="en-US" altLang="zh-CN" b="1" strike="noStrike" noProof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233680" y="1405255"/>
          <a:ext cx="4097020" cy="5166995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407035"/>
                <a:gridCol w="1764030"/>
                <a:gridCol w="1043305"/>
                <a:gridCol w="882650"/>
              </a:tblGrid>
              <a:tr h="7797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项目名称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用地面积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（万㎡）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可出租用房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建筑面积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（万㎡）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2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清湖文化产业园二期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5.2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13.9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2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13.1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2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宝华工业园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endParaRPr lang="en-US" altLang="en-US" sz="10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8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和平工业园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6.2</a:t>
                      </a:r>
                      <a:endParaRPr lang="en-US" altLang="zh-CN" sz="10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2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false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清湖工业园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22.3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44.8</a:t>
                      </a:r>
                      <a:endParaRPr lang="en-US" altLang="zh-CN" sz="10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19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合计</a:t>
                      </a:r>
                      <a:endParaRPr lang="en-US" sz="10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true"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" altLang="en-US" sz="1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39.3</a:t>
                      </a:r>
                      <a:endParaRPr lang="" altLang="en-US" sz="10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85</a:t>
                      </a:r>
                      <a:endParaRPr lang="en-US" altLang="zh-CN" sz="10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矩形标注 8"/>
          <p:cNvSpPr/>
          <p:nvPr/>
        </p:nvSpPr>
        <p:spPr>
          <a:xfrm>
            <a:off x="7505065" y="3159760"/>
            <a:ext cx="1181100" cy="290830"/>
          </a:xfrm>
          <a:prstGeom prst="wedgeRectCallout">
            <a:avLst>
              <a:gd name="adj1" fmla="val -62204"/>
              <a:gd name="adj2" fmla="val 117903"/>
            </a:avLst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zh-CN" altLang="en-US" sz="1200">
                <a:solidFill>
                  <a:schemeClr val="tx1"/>
                </a:solidFill>
              </a:rPr>
              <a:t>清湖文化产业园</a:t>
            </a:r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7362190" y="4074160"/>
            <a:ext cx="928370" cy="290830"/>
          </a:xfrm>
          <a:prstGeom prst="wedgeRectCallout">
            <a:avLst>
              <a:gd name="adj1" fmla="val -52795"/>
              <a:gd name="adj2" fmla="val -88427"/>
            </a:avLst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zh-CN" altLang="en-US" sz="1200">
                <a:solidFill>
                  <a:schemeClr val="tx1"/>
                </a:solidFill>
              </a:rPr>
              <a:t>清湖工业园</a:t>
            </a:r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6190615" y="4721860"/>
            <a:ext cx="595630" cy="290830"/>
          </a:xfrm>
          <a:prstGeom prst="wedgeRectCallout">
            <a:avLst>
              <a:gd name="adj1" fmla="val -52795"/>
              <a:gd name="adj2" fmla="val -88427"/>
            </a:avLst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zh-CN" altLang="en-US" sz="1200">
                <a:solidFill>
                  <a:schemeClr val="tx1"/>
                </a:solidFill>
              </a:rPr>
              <a:t>建泰</a:t>
            </a:r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13" name="矩形标注 12"/>
          <p:cNvSpPr/>
          <p:nvPr/>
        </p:nvSpPr>
        <p:spPr>
          <a:xfrm>
            <a:off x="5266690" y="3283585"/>
            <a:ext cx="928370" cy="290830"/>
          </a:xfrm>
          <a:prstGeom prst="wedgeRectCallout">
            <a:avLst>
              <a:gd name="adj1" fmla="val 50820"/>
              <a:gd name="adj2" fmla="val 101528"/>
            </a:avLst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zh-CN" altLang="en-US" sz="1200">
                <a:solidFill>
                  <a:schemeClr val="tx1"/>
                </a:solidFill>
              </a:rPr>
              <a:t>和平工业区</a:t>
            </a:r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14" name="矩形标注 13"/>
          <p:cNvSpPr/>
          <p:nvPr/>
        </p:nvSpPr>
        <p:spPr>
          <a:xfrm>
            <a:off x="5075555" y="3978910"/>
            <a:ext cx="934085" cy="290830"/>
          </a:xfrm>
          <a:prstGeom prst="wedgeRectCallout">
            <a:avLst>
              <a:gd name="adj1" fmla="val 67634"/>
              <a:gd name="adj2" fmla="val -91703"/>
            </a:avLst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zh-CN" altLang="en-US" sz="1200">
                <a:solidFill>
                  <a:schemeClr val="tx1"/>
                </a:solidFill>
              </a:rPr>
              <a:t>宝华工业园</a:t>
            </a:r>
            <a:endParaRPr lang="zh-CN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97790" y="984250"/>
          <a:ext cx="8977630" cy="2089785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745001"/>
                <a:gridCol w="2107562"/>
                <a:gridCol w="974060"/>
                <a:gridCol w="977989"/>
                <a:gridCol w="1044237"/>
                <a:gridCol w="1048167"/>
                <a:gridCol w="1040307"/>
                <a:gridCol w="1040307"/>
              </a:tblGrid>
              <a:tr h="13061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辖区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项目名称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用地面积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（万㎡）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可出租用房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建筑面积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（万㎡）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出让时间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计划开工时间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预计完工时间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建设单位联系人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5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龙华街道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清湖文化产业园二期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5.2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13.9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2005年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2023年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</a:t>
                      </a:r>
                      <a:r>
                        <a:rPr lang="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候欢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15989509556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3"/>
          <p:cNvSpPr txBox="true"/>
          <p:nvPr/>
        </p:nvSpPr>
        <p:spPr>
          <a:xfrm>
            <a:off x="97790" y="3074670"/>
            <a:ext cx="3491230" cy="1036320"/>
          </a:xfrm>
          <a:prstGeom prst="rect">
            <a:avLst/>
          </a:prstGeom>
          <a:noFill/>
          <a:ln w="9525">
            <a:noFill/>
          </a:ln>
        </p:spPr>
        <p:txBody>
          <a:bodyPr wrap="square" lIns="31703" tIns="31703" rIns="31703" bIns="31703" anchor="t" anchorCtr="false">
            <a:spAutoFit/>
          </a:bodyPr>
          <a:p>
            <a:pPr marL="36195" indent="-36195" algn="just" fontAlgn="auto">
              <a:lnSpc>
                <a:spcPct val="120000"/>
              </a:lnSpc>
              <a:spcBef>
                <a:spcPts val="200"/>
              </a:spcBef>
              <a:spcAft>
                <a:spcPts val="500"/>
              </a:spcAft>
              <a:buFont typeface="Arial" panose="02080604020202020204" pitchFamily="34" charset="0"/>
              <a:buChar char="•"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基本概况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。项目位于龙华街道清宁路与清庆路交汇处的东北侧，用地面积约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5.2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万平方米，可出租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用房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建筑面积约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13.9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万平方米。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宋体" pitchFamily="2" charset="-122"/>
            </a:endParaRPr>
          </a:p>
          <a:p>
            <a:pPr marL="36195" indent="-36195" algn="just" fontAlgn="auto">
              <a:lnSpc>
                <a:spcPct val="120000"/>
              </a:lnSpc>
              <a:spcBef>
                <a:spcPts val="200"/>
              </a:spcBef>
              <a:spcAft>
                <a:spcPts val="500"/>
              </a:spcAft>
              <a:buFont typeface="Arial" panose="02080604020202020204" pitchFamily="34" charset="0"/>
              <a:buChar char="•"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实施路径：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提容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5715" y="146050"/>
            <a:ext cx="9144635" cy="4610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91" tIns="46145" rIns="92291" bIns="46145" anchor="ctr"/>
          <a:p>
            <a:pPr algn="l" defTabSz="1201420" fontAlgn="auto">
              <a:buClrTx/>
              <a:buSzTx/>
              <a:buFontTx/>
              <a:defRPr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（一）清湖文化产业园二期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endParaRPr lang="en-US" altLang="zh-CN" b="1" strike="noStrike" noProof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49040" y="3155315"/>
            <a:ext cx="5293995" cy="34785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63500" y="932815"/>
          <a:ext cx="8958580" cy="214249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838953"/>
                <a:gridCol w="1212618"/>
                <a:gridCol w="1105541"/>
                <a:gridCol w="1104989"/>
                <a:gridCol w="1175085"/>
                <a:gridCol w="1177846"/>
                <a:gridCol w="1171774"/>
                <a:gridCol w="1171774"/>
              </a:tblGrid>
              <a:tr h="9448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辖区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项目名称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用地面积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（万㎡）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可出租用房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建筑面积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（万㎡）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出让时间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计划开工时间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预计完工时间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建设单位联系人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76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大浪街道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建泰城市更新单元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13.1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2023年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2023年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</a:t>
                      </a:r>
                      <a:r>
                        <a:rPr lang="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王西福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13246728388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64" name="文本框 3"/>
          <p:cNvSpPr txBox="true"/>
          <p:nvPr/>
        </p:nvSpPr>
        <p:spPr>
          <a:xfrm>
            <a:off x="63500" y="3074670"/>
            <a:ext cx="3562985" cy="1036320"/>
          </a:xfrm>
          <a:prstGeom prst="rect">
            <a:avLst/>
          </a:prstGeom>
          <a:noFill/>
          <a:ln w="9525">
            <a:noFill/>
          </a:ln>
        </p:spPr>
        <p:txBody>
          <a:bodyPr wrap="square" lIns="31703" tIns="31703" rIns="31703" bIns="31703" anchor="t" anchorCtr="false">
            <a:spAutoFit/>
          </a:bodyPr>
          <a:p>
            <a:pPr marL="36195" indent="-36195" algn="just" fontAlgn="auto">
              <a:lnSpc>
                <a:spcPct val="120000"/>
              </a:lnSpc>
              <a:spcBef>
                <a:spcPts val="200"/>
              </a:spcBef>
              <a:spcAft>
                <a:spcPts val="500"/>
              </a:spcAft>
              <a:buFont typeface="Arial" panose="02080604020202020204" pitchFamily="34" charset="0"/>
              <a:buChar char="•"/>
            </a:pP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基本概况。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项目位于大浪街道龙胜路与景龙建设路交汇处东北侧，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用地面积约8万平方米，可出租用房建筑面积约</a:t>
            </a: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13.1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万平方米。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itchFamily="2" charset="-122"/>
            </a:endParaRPr>
          </a:p>
          <a:p>
            <a:pPr marL="36195" indent="-36195" algn="just" fontAlgn="auto">
              <a:lnSpc>
                <a:spcPct val="120000"/>
              </a:lnSpc>
              <a:spcBef>
                <a:spcPts val="200"/>
              </a:spcBef>
              <a:spcAft>
                <a:spcPts val="500"/>
              </a:spcAft>
              <a:buFont typeface="Arial" panose="02080604020202020204" pitchFamily="34" charset="0"/>
              <a:buChar char="•"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实施路径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：城市更新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635" y="146050"/>
            <a:ext cx="9144635" cy="4610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91" tIns="46145" rIns="92291" bIns="46145" anchor="ctr"/>
          <a:p>
            <a:pPr algn="l" defTabSz="1201420" fontAlgn="auto">
              <a:buClrTx/>
              <a:buSzTx/>
              <a:buFontTx/>
              <a:defRPr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（二）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建泰 </a:t>
            </a:r>
            <a:endParaRPr lang="en-US" altLang="zh-CN" b="1" strike="noStrike" noProof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60470" y="3162300"/>
            <a:ext cx="5261610" cy="34201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" name="表格 12"/>
          <p:cNvGraphicFramePr/>
          <p:nvPr>
            <p:custDataLst>
              <p:tags r:id="rId1"/>
            </p:custDataLst>
          </p:nvPr>
        </p:nvGraphicFramePr>
        <p:xfrm>
          <a:off x="66675" y="942975"/>
          <a:ext cx="8980170" cy="2131695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859790"/>
                <a:gridCol w="1374775"/>
                <a:gridCol w="1203325"/>
                <a:gridCol w="1200150"/>
                <a:gridCol w="1085215"/>
                <a:gridCol w="1087120"/>
                <a:gridCol w="1084580"/>
                <a:gridCol w="1085215"/>
              </a:tblGrid>
              <a:tr h="8362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辖区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项目名称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用地面积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（万㎡）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可出租用房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建筑面积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（万㎡）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出让时间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计划开工时间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预计完工时间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建设单位联系人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龙华街道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宝华工业园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endParaRPr lang="en-US" altLang="en-US" sz="10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2023年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2023年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</a:t>
                      </a:r>
                      <a:r>
                        <a:rPr lang="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仲橹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13713737540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文本框 3"/>
          <p:cNvSpPr txBox="true"/>
          <p:nvPr/>
        </p:nvSpPr>
        <p:spPr>
          <a:xfrm>
            <a:off x="67310" y="3074670"/>
            <a:ext cx="3484880" cy="1036320"/>
          </a:xfrm>
          <a:prstGeom prst="rect">
            <a:avLst/>
          </a:prstGeom>
          <a:noFill/>
          <a:ln w="9525">
            <a:noFill/>
          </a:ln>
        </p:spPr>
        <p:txBody>
          <a:bodyPr wrap="square" lIns="31703" tIns="31703" rIns="31703" bIns="31703" anchor="t" anchorCtr="false">
            <a:spAutoFit/>
          </a:bodyPr>
          <a:p>
            <a:pPr marL="36195" indent="-36195" algn="just" fontAlgn="auto">
              <a:lnSpc>
                <a:spcPct val="120000"/>
              </a:lnSpc>
              <a:spcBef>
                <a:spcPts val="200"/>
              </a:spcBef>
              <a:spcAft>
                <a:spcPts val="500"/>
              </a:spcAft>
              <a:buFont typeface="Arial" panose="02080604020202020204" pitchFamily="34" charset="0"/>
              <a:buChar char="•"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基本概况。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项目位于龙华街道华达路（规划）与荣辉路（规划）交汇处东南侧，用地面积约2万平方米，可出租用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房建筑面积约7万平方米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宋体" pitchFamily="2" charset="-122"/>
            </a:endParaRPr>
          </a:p>
          <a:p>
            <a:pPr marL="36195" indent="-36195" algn="just" fontAlgn="auto">
              <a:lnSpc>
                <a:spcPct val="120000"/>
              </a:lnSpc>
              <a:spcBef>
                <a:spcPts val="200"/>
              </a:spcBef>
              <a:spcAft>
                <a:spcPts val="500"/>
              </a:spcAft>
              <a:buFont typeface="Arial" panose="02080604020202020204" pitchFamily="34" charset="0"/>
              <a:buChar char="•"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实施路径：</a:t>
            </a:r>
            <a:r>
              <a:rPr lang="zh-CN" sz="1200" b="1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提容</a:t>
            </a:r>
            <a:endParaRPr lang="zh-CN" sz="1200" dirty="0">
              <a:latin typeface="微软雅黑" panose="020B0503020204020204" charset="-122"/>
              <a:ea typeface="微软雅黑" panose="020B0503020204020204" charset="-122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635" y="146050"/>
            <a:ext cx="9144635" cy="4610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91" tIns="46145" rIns="92291" bIns="46145" anchor="ctr"/>
          <a:p>
            <a:pPr algn="l" defTabSz="1201420" fontAlgn="auto">
              <a:buClrTx/>
              <a:buSzTx/>
              <a:buFontTx/>
              <a:defRPr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（三）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宝华工业园 </a:t>
            </a:r>
            <a:endParaRPr lang="en-US" altLang="zh-CN" b="1" strike="noStrike" noProof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51885" y="3148330"/>
            <a:ext cx="5394960" cy="34461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" name="表格 12"/>
          <p:cNvGraphicFramePr/>
          <p:nvPr>
            <p:custDataLst>
              <p:tags r:id="rId1"/>
            </p:custDataLst>
          </p:nvPr>
        </p:nvGraphicFramePr>
        <p:xfrm>
          <a:off x="49530" y="879475"/>
          <a:ext cx="8907780" cy="2195195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852805"/>
                <a:gridCol w="1363980"/>
                <a:gridCol w="1193165"/>
                <a:gridCol w="1190625"/>
                <a:gridCol w="1075055"/>
                <a:gridCol w="1078865"/>
                <a:gridCol w="1076325"/>
                <a:gridCol w="1076960"/>
              </a:tblGrid>
              <a:tr h="9271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辖区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项目名称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用地面积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（万㎡）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可出租用房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建筑面积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（万㎡）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出让时间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计划开工时间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预计完工时间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建设单位联系人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80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龙华街道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和平工业园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6.2</a:t>
                      </a:r>
                      <a:endParaRPr lang="en-US" altLang="zh-CN" sz="10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仲橹</a:t>
                      </a: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13713737540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文本框 3"/>
          <p:cNvSpPr txBox="true"/>
          <p:nvPr/>
        </p:nvSpPr>
        <p:spPr>
          <a:xfrm>
            <a:off x="104775" y="3074670"/>
            <a:ext cx="3519805" cy="1036320"/>
          </a:xfrm>
          <a:prstGeom prst="rect">
            <a:avLst/>
          </a:prstGeom>
          <a:noFill/>
          <a:ln w="9525">
            <a:noFill/>
          </a:ln>
        </p:spPr>
        <p:txBody>
          <a:bodyPr wrap="square" lIns="31703" tIns="31703" rIns="31703" bIns="31703" anchor="t" anchorCtr="false">
            <a:spAutoFit/>
          </a:bodyPr>
          <a:p>
            <a:pPr marL="36195" indent="-36195" algn="just" fontAlgn="auto">
              <a:lnSpc>
                <a:spcPct val="120000"/>
              </a:lnSpc>
              <a:spcBef>
                <a:spcPts val="200"/>
              </a:spcBef>
              <a:spcAft>
                <a:spcPts val="500"/>
              </a:spcAft>
              <a:buFont typeface="Arial" panose="02080604020202020204" pitchFamily="34" charset="0"/>
              <a:buChar char="•"/>
            </a:pP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基本概况。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项目位于龙华街道华达路（规划）与荣辉路（规划）交汇处的东北侧，用地面积约1.8万平方米，可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出租用房建筑面积约6.</a:t>
            </a: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2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万平方米。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sym typeface="宋体" pitchFamily="2" charset="-122"/>
            </a:endParaRPr>
          </a:p>
          <a:p>
            <a:pPr marL="36195" indent="-36195" algn="just" fontAlgn="auto">
              <a:lnSpc>
                <a:spcPct val="120000"/>
              </a:lnSpc>
              <a:spcBef>
                <a:spcPts val="200"/>
              </a:spcBef>
              <a:spcAft>
                <a:spcPts val="500"/>
              </a:spcAft>
              <a:buFont typeface="Arial" panose="02080604020202020204" pitchFamily="34" charset="0"/>
              <a:buChar char="•"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实施路径：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城市更新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635" y="146050"/>
            <a:ext cx="9144635" cy="4610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91" tIns="46145" rIns="92291" bIns="46145" anchor="ctr"/>
          <a:p>
            <a:pPr algn="l" defTabSz="1201420" fontAlgn="auto">
              <a:buClrTx/>
              <a:buSzTx/>
              <a:buFontTx/>
              <a:defRPr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四）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和平工业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园</a:t>
            </a:r>
            <a:endParaRPr lang="zh-CN" altLang="en-US" b="1" strike="noStrike" noProof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28720" y="3184525"/>
            <a:ext cx="5228590" cy="34569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49530" y="834390"/>
          <a:ext cx="8913495" cy="2150745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739891"/>
                <a:gridCol w="2092240"/>
                <a:gridCol w="967809"/>
                <a:gridCol w="970054"/>
                <a:gridCol w="925618"/>
                <a:gridCol w="925618"/>
                <a:gridCol w="925618"/>
                <a:gridCol w="1366574"/>
              </a:tblGrid>
              <a:tr h="13246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辖区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项目名称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用地面积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（万㎡）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可出租用房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建筑面积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（万㎡）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出让时间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计划开工时间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预计完工时间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建设单位联系人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61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龙华街道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清湖工业园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22.3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44.8</a:t>
                      </a:r>
                      <a:endParaRPr lang="en-US" altLang="zh-CN" sz="10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28</a:t>
                      </a: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王西福</a:t>
                      </a: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13246728388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11124" marR="11124" marT="11124" marB="40046" vert="horz" anchor="ctr" anchorCtr="false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3"/>
          <p:cNvSpPr txBox="true"/>
          <p:nvPr/>
        </p:nvSpPr>
        <p:spPr>
          <a:xfrm>
            <a:off x="120015" y="3074670"/>
            <a:ext cx="3362325" cy="1036320"/>
          </a:xfrm>
          <a:prstGeom prst="rect">
            <a:avLst/>
          </a:prstGeom>
          <a:noFill/>
          <a:ln w="9525">
            <a:noFill/>
          </a:ln>
        </p:spPr>
        <p:txBody>
          <a:bodyPr wrap="square" lIns="31703" tIns="31703" rIns="31703" bIns="31703" anchor="t" anchorCtr="false">
            <a:spAutoFit/>
          </a:bodyPr>
          <a:p>
            <a:pPr marL="36195" indent="-36195" algn="just" fontAlgn="auto">
              <a:lnSpc>
                <a:spcPct val="120000"/>
              </a:lnSpc>
              <a:spcBef>
                <a:spcPts val="200"/>
              </a:spcBef>
              <a:spcAft>
                <a:spcPts val="500"/>
              </a:spcAft>
              <a:buFont typeface="Arial" panose="02080604020202020204" pitchFamily="34" charset="0"/>
              <a:buChar char="•"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基本概况：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项目位于龙华街道清宁路与清庆路交汇处东北侧，用地面积约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22.3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万平方米，可出租用房建筑面积约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44.8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万平方米。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itchFamily="2" charset="-122"/>
            </a:endParaRPr>
          </a:p>
          <a:p>
            <a:pPr marL="36195" indent="-36195" algn="just" fontAlgn="auto">
              <a:lnSpc>
                <a:spcPct val="120000"/>
              </a:lnSpc>
              <a:spcBef>
                <a:spcPts val="200"/>
              </a:spcBef>
              <a:spcAft>
                <a:spcPts val="500"/>
              </a:spcAft>
              <a:buFont typeface="Arial" panose="02080604020202020204" pitchFamily="34" charset="0"/>
              <a:buChar char="•"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实施路径：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城市更新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46050"/>
            <a:ext cx="9144635" cy="4610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91" tIns="46145" rIns="92291" bIns="46145" anchor="ctr"/>
          <a:p>
            <a:pPr defTabSz="1201420" fontAlgn="auto">
              <a:defRPr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（五）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清湖工业园    </a:t>
            </a:r>
            <a:endParaRPr lang="en-US" altLang="zh-CN" b="1" strike="noStrike" noProof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图片 6" descr="清湖工业园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26155" y="3130550"/>
            <a:ext cx="5436870" cy="34759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322*406"/>
  <p:tag name="TABLE_ENDDRAG_RECT" val="18*110*322*406"/>
</p:tagLst>
</file>

<file path=ppt/tags/tag2.xml><?xml version="1.0" encoding="utf-8"?>
<p:tagLst xmlns:p="http://schemas.openxmlformats.org/presentationml/2006/main">
  <p:tag name="TABLE_ENDDRAG_ORIGIN_RECT" val="706*164"/>
  <p:tag name="TABLE_ENDDRAG_RECT" val="7*77*706*164"/>
</p:tagLst>
</file>

<file path=ppt/tags/tag3.xml><?xml version="1.0" encoding="utf-8"?>
<p:tagLst xmlns:p="http://schemas.openxmlformats.org/presentationml/2006/main">
  <p:tag name="TABLE_ENDDRAG_ORIGIN_RECT" val="705*168"/>
  <p:tag name="TABLE_ENDDRAG_RECT" val="5*73*705*168"/>
</p:tagLst>
</file>

<file path=ppt/tags/tag4.xml><?xml version="1.0" encoding="utf-8"?>
<p:tagLst xmlns:p="http://schemas.openxmlformats.org/presentationml/2006/main">
  <p:tag name="TABLE_ENDDRAG_ORIGIN_RECT" val="707*167"/>
  <p:tag name="TABLE_ENDDRAG_RECT" val="5*74*707*167"/>
</p:tagLst>
</file>

<file path=ppt/tags/tag5.xml><?xml version="1.0" encoding="utf-8"?>
<p:tagLst xmlns:p="http://schemas.openxmlformats.org/presentationml/2006/main">
  <p:tag name="TABLE_ENDDRAG_ORIGIN_RECT" val="701*172"/>
  <p:tag name="TABLE_ENDDRAG_RECT" val="3*69*701*172"/>
</p:tagLst>
</file>

<file path=ppt/tags/tag6.xml><?xml version="1.0" encoding="utf-8"?>
<p:tagLst xmlns:p="http://schemas.openxmlformats.org/presentationml/2006/main">
  <p:tag name="TABLE_ENDDRAG_ORIGIN_RECT" val="701*169"/>
  <p:tag name="TABLE_ENDDRAG_RECT" val="3*65*701*16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1079</Words>
  <Application>WPS 演示</Application>
  <PresentationFormat>宽屏</PresentationFormat>
  <Paragraphs>275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宋体</vt:lpstr>
      <vt:lpstr>Wingdings</vt:lpstr>
      <vt:lpstr>DejaVu Sans</vt:lpstr>
      <vt:lpstr>微软雅黑</vt:lpstr>
      <vt:lpstr>黑体</vt:lpstr>
      <vt:lpstr>Wingdings</vt:lpstr>
      <vt:lpstr>仿宋_GB2312</vt:lpstr>
      <vt:lpstr>宋体</vt:lpstr>
      <vt:lpstr>Arial Unicode MS</vt:lpstr>
      <vt:lpstr>Arial Black</vt:lpstr>
      <vt:lpstr>方正书宋_GBK</vt:lpstr>
      <vt:lpstr>Standard Symbols PS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曾庆晟</dc:creator>
  <cp:lastModifiedBy>panhe</cp:lastModifiedBy>
  <cp:revision>68</cp:revision>
  <dcterms:created xsi:type="dcterms:W3CDTF">2024-05-20T09:13:33Z</dcterms:created>
  <dcterms:modified xsi:type="dcterms:W3CDTF">2024-05-20T09:13:33Z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2052-11.8.2.10458</vt:lpwstr>
  </property>
  <property fmtid="{D5CDD505-2E9C-101B-9397-08002B2CF9AE}" pid="3" name="ICV">
    <vt:lpwstr>039E2B77FDDB40928AF5BEBF86036F36</vt:lpwstr>
  </property>
</Properties>
</file>