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85" r:id="rId4"/>
    <p:sldId id="265" r:id="rId5"/>
    <p:sldId id="272" r:id="rId6"/>
    <p:sldId id="273" r:id="rId8"/>
    <p:sldId id="274" r:id="rId9"/>
    <p:sldId id="276" r:id="rId10"/>
    <p:sldId id="260" r:id="rId11"/>
    <p:sldId id="261" r:id="rId12"/>
    <p:sldId id="263" r:id="rId13"/>
    <p:sldId id="283" r:id="rId14"/>
    <p:sldId id="27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0" d="100"/>
          <a:sy n="110" d="100"/>
        </p:scale>
        <p:origin x="702" y="108"/>
      </p:cViewPr>
      <p:guideLst>
        <p:guide orient="horz" pos="2199"/>
        <p:guide pos="382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hasCustomPrompt="true"/>
            <p:custDataLst>
              <p:tags r:id="rId2"/>
            </p:custDataLst>
          </p:nvPr>
        </p:nvSpPr>
        <p:spPr>
          <a:xfrm>
            <a:off x="1198800" y="914400"/>
            <a:ext cx="9799200" cy="2570400"/>
          </a:xfrm>
        </p:spPr>
        <p:txBody>
          <a:bodyPr lIns="90000" tIns="46800" rIns="90000" bIns="46800" anchor="b" anchorCtr="false">
            <a:normAutofit/>
          </a:bodyPr>
          <a:lstStyle>
            <a:lvl1pPr algn="ctr">
              <a:defRPr sz="6000"/>
            </a:lvl1pPr>
          </a:lstStyle>
          <a:p>
            <a:r>
              <a:rPr lang="zh-CN" altLang="en-US" dirty="0"/>
              <a:t>单击此处编辑标题</a:t>
            </a:r>
            <a:endParaRPr lang="zh-CN" altLang="en-US" dirty="0"/>
          </a:p>
        </p:txBody>
      </p:sp>
      <p:sp>
        <p:nvSpPr>
          <p:cNvPr id="3" name="副标题 2"/>
          <p:cNvSpPr>
            <a:spLocks noGrp="true"/>
          </p:cNvSpPr>
          <p:nvPr>
            <p:ph type="subTitle" idx="1" hasCustomPrompt="true"/>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dirty="0"/>
          </a:p>
        </p:txBody>
      </p:sp>
      <p:sp>
        <p:nvSpPr>
          <p:cNvPr id="18" name="灯片编号占位符 17"/>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5"/>
            </p:custDataLst>
          </p:nvPr>
        </p:nvSpPr>
        <p:spPr>
          <a:xfrm>
            <a:off x="1198800" y="2484000"/>
            <a:ext cx="9799200" cy="1018800"/>
          </a:xfrm>
        </p:spPr>
        <p:txBody>
          <a:bodyPr vert="horz" lIns="90000" tIns="46800" rIns="90000" bIns="46800" rtlCol="0" anchor="t" anchorCtr="false">
            <a:normAutofit/>
          </a:bodyPr>
          <a:lstStyle>
            <a:lvl1pPr algn="ctr">
              <a:defRPr sz="6000"/>
            </a:lvl1pPr>
          </a:lstStyle>
          <a:p>
            <a:pPr lvl="0"/>
            <a:r>
              <a:rPr lang="zh-CN" altLang="en-US"/>
              <a:t>单击此处编辑标题</a:t>
            </a:r>
            <a:endParaRPr lang="zh-CN" altLang="en-US"/>
          </a:p>
        </p:txBody>
      </p:sp>
      <p:sp>
        <p:nvSpPr>
          <p:cNvPr id="7" name="文本占位符 6"/>
          <p:cNvSpPr>
            <a:spLocks noGrp="true"/>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内容占位符 2"/>
          <p:cNvSpPr>
            <a:spLocks noGrp="true"/>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hasCustomPrompt="true"/>
            <p:custDataLst>
              <p:tags r:id="rId2"/>
            </p:custDataLst>
          </p:nvPr>
        </p:nvSpPr>
        <p:spPr>
          <a:xfrm>
            <a:off x="1990800" y="3848400"/>
            <a:ext cx="7768800" cy="766800"/>
          </a:xfrm>
        </p:spPr>
        <p:txBody>
          <a:bodyPr lIns="90000" tIns="46800" rIns="90000" bIns="46800" anchor="b" anchorCtr="false">
            <a:normAutofit/>
          </a:bodyPr>
          <a:lstStyle>
            <a:lvl1pPr>
              <a:defRPr sz="4400"/>
            </a:lvl1pPr>
          </a:lstStyle>
          <a:p>
            <a:r>
              <a:rPr lang="zh-CN" altLang="en-US" dirty="0"/>
              <a:t>单击此处编辑标题</a:t>
            </a:r>
            <a:endParaRPr lang="zh-CN" altLang="en-US" dirty="0"/>
          </a:p>
        </p:txBody>
      </p:sp>
      <p:sp>
        <p:nvSpPr>
          <p:cNvPr id="3" name="文本占位符 2"/>
          <p:cNvSpPr>
            <a:spLocks noGrp="true"/>
          </p:cNvSpPr>
          <p:nvPr>
            <p:ph type="body" idx="1" hasCustomPrompt="true"/>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内容占位符 2"/>
          <p:cNvSpPr>
            <a:spLocks noGrp="true"/>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文本占位符 2"/>
          <p:cNvSpPr>
            <a:spLocks noGrp="true"/>
          </p:cNvSpPr>
          <p:nvPr>
            <p:ph type="body" idx="1" hasCustomPrompt="true"/>
            <p:custDataLst>
              <p:tags r:id="rId3"/>
            </p:custDataLst>
          </p:nvPr>
        </p:nvSpPr>
        <p:spPr>
          <a:xfrm>
            <a:off x="608400" y="1429200"/>
            <a:ext cx="5342400" cy="381600"/>
          </a:xfrm>
        </p:spPr>
        <p:txBody>
          <a:bodyPr lIns="101600" tIns="38100" rIns="76200" bIns="3810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hasCustomPrompt="true"/>
            <p:custDataLst>
              <p:tags r:id="rId5"/>
            </p:custDataLst>
          </p:nvPr>
        </p:nvSpPr>
        <p:spPr>
          <a:xfrm>
            <a:off x="6235750" y="1421729"/>
            <a:ext cx="5342400" cy="381600"/>
          </a:xfrm>
        </p:spPr>
        <p:txBody>
          <a:bodyPr vert="horz" lIns="101600" tIns="38100" rIns="76200" bIns="38100" rtlCol="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true"/>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日期占位符 2"/>
          <p:cNvSpPr>
            <a:spLocks noGrp="true"/>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true"/>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true"/>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true"/>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5"/>
            </p:custDataLst>
          </p:nvPr>
        </p:nvSpPr>
        <p:spPr/>
        <p:txBody>
          <a:bodyPr/>
          <a:lstStyle/>
          <a:p>
            <a:endParaRPr lang="zh-CN" altLang="en-US" dirty="0"/>
          </a:p>
        </p:txBody>
      </p:sp>
      <p:sp>
        <p:nvSpPr>
          <p:cNvPr id="7" name="灯片编号占位符 6"/>
          <p:cNvSpPr>
            <a:spLocks noGrp="true"/>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hasCustomPrompt="true"/>
            <p:custDataLst>
              <p:tags r:id="rId2"/>
            </p:custDataLst>
          </p:nvPr>
        </p:nvSpPr>
        <p:spPr>
          <a:xfrm>
            <a:off x="10234800" y="914400"/>
            <a:ext cx="1044000" cy="5029200"/>
          </a:xfrm>
        </p:spPr>
        <p:txBody>
          <a:bodyPr vert="eaVert" lIns="90000" tIns="46800" rIns="90000" bIns="46800" rtlCol="0" anchor="ctr" anchorCtr="false">
            <a:normAutofit/>
          </a:bodyPr>
          <a:lstStyle>
            <a:lvl1pPr>
              <a:buNone/>
              <a:defRPr sz="2800"/>
            </a:lvl1pPr>
          </a:lstStyle>
          <a:p>
            <a:pPr lvl="0"/>
            <a:r>
              <a:rPr lang="zh-CN" altLang="en-US"/>
              <a:t>单击此处编辑标题</a:t>
            </a:r>
            <a:endParaRPr lang="zh-CN" altLang="en-US"/>
          </a:p>
        </p:txBody>
      </p:sp>
      <p:sp>
        <p:nvSpPr>
          <p:cNvPr id="3" name="竖排文字占位符 2"/>
          <p:cNvSpPr>
            <a:spLocks noGrp="true"/>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true"/>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false">
            <a:norm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1.png"/><Relationship Id="rId1" Type="http://schemas.openxmlformats.org/officeDocument/2006/relationships/tags" Target="../tags/tag8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8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1.png"/><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5.jpe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6.png"/><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7.png"/><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0.png"/><Relationship Id="rId1" Type="http://schemas.openxmlformats.org/officeDocument/2006/relationships/tags" Target="../tags/tag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true"/>
          </p:cNvSpPr>
          <p:nvPr>
            <p:ph type="subTitle" idx="1"/>
            <p:custDataLst>
              <p:tags r:id="rId1"/>
            </p:custDataLst>
          </p:nvPr>
        </p:nvSpPr>
        <p:spPr>
          <a:xfrm>
            <a:off x="1072787" y="2447379"/>
            <a:ext cx="9799320" cy="1802403"/>
          </a:xfrm>
        </p:spPr>
        <p:txBody>
          <a:bodyPr>
            <a:noAutofit/>
          </a:bodyPr>
          <a:lstStyle/>
          <a:p>
            <a:r>
              <a:rPr lang="zh-CN" altLang="en-US" sz="4400">
                <a:sym typeface="+mn-ea"/>
              </a:rPr>
              <a:t>深圳市科技图书馆龙华区服务站设备需求（询价表）</a:t>
            </a:r>
            <a:endParaRPr lang="zh-CN" altLang="en-US" sz="4400"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a:xfrm flipH="true">
            <a:off x="4350973" y="5974059"/>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书车</a:t>
            </a:r>
            <a:endParaRPr lang="zh-CN" altLang="en-US" dirty="0">
              <a:solidFill>
                <a:schemeClr val="bg1"/>
              </a:solidFill>
              <a:sym typeface="Arial" panose="02080604020202020204" pitchFamily="34" charset="0"/>
            </a:endParaRPr>
          </a:p>
        </p:txBody>
      </p:sp>
      <p:pic>
        <p:nvPicPr>
          <p:cNvPr id="6" name="图片 5"/>
          <p:cNvPicPr>
            <a:picLocks noChangeAspect="true"/>
          </p:cNvPicPr>
          <p:nvPr/>
        </p:nvPicPr>
        <p:blipFill>
          <a:blip r:embed="rId2"/>
          <a:stretch>
            <a:fillRect/>
          </a:stretch>
        </p:blipFill>
        <p:spPr>
          <a:xfrm>
            <a:off x="1961849" y="474631"/>
            <a:ext cx="7766885" cy="4992998"/>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true"/>
          </p:cNvSpPr>
          <p:nvPr>
            <p:ph idx="1"/>
          </p:nvPr>
        </p:nvSpPr>
        <p:spPr>
          <a:xfrm>
            <a:off x="608400" y="1490400"/>
            <a:ext cx="3613080" cy="1938600"/>
          </a:xfrm>
        </p:spPr>
        <p:txBody>
          <a:bodyPr/>
          <a:lstStyle/>
          <a:p>
            <a:endParaRPr lang="zh-CN" altLang="en-US" dirty="0"/>
          </a:p>
          <a:p>
            <a:pPr marL="0" indent="0">
              <a:buNone/>
            </a:pPr>
            <a:r>
              <a:rPr lang="zh-CN" sz="1400" dirty="0">
                <a:latin typeface="微软雅黑" panose="020B0503020204020204" charset="-122"/>
                <a:ea typeface="微软雅黑" panose="020B0503020204020204" charset="-122"/>
                <a:cs typeface="Times New Roman" panose="02020603050405020304" pitchFamily="18" charset="0"/>
                <a:sym typeface="+mn-ea"/>
              </a:rPr>
              <a:t>尺寸：长</a:t>
            </a:r>
            <a:r>
              <a:rPr lang="en-US" altLang="zh-CN" sz="1400" dirty="0">
                <a:latin typeface="微软雅黑" panose="020B0503020204020204" charset="-122"/>
                <a:ea typeface="微软雅黑" panose="020B0503020204020204" charset="-122"/>
                <a:cs typeface="Times New Roman" panose="02020603050405020304" pitchFamily="18" charset="0"/>
                <a:sym typeface="+mn-ea"/>
              </a:rPr>
              <a:t>150cm</a:t>
            </a:r>
            <a:r>
              <a:rPr lang="zh-CN" sz="1400" dirty="0">
                <a:latin typeface="微软雅黑" panose="020B0503020204020204" charset="-122"/>
                <a:ea typeface="微软雅黑" panose="020B0503020204020204" charset="-122"/>
                <a:cs typeface="Times New Roman" panose="02020603050405020304" pitchFamily="18" charset="0"/>
                <a:sym typeface="+mn-ea"/>
              </a:rPr>
              <a:t>，宽</a:t>
            </a:r>
            <a:r>
              <a:rPr lang="en-US" altLang="zh-CN" sz="1400" dirty="0">
                <a:latin typeface="微软雅黑" panose="020B0503020204020204" charset="-122"/>
                <a:ea typeface="微软雅黑" panose="020B0503020204020204" charset="-122"/>
                <a:cs typeface="Times New Roman" panose="02020603050405020304" pitchFamily="18" charset="0"/>
                <a:sym typeface="+mn-ea"/>
              </a:rPr>
              <a:t>70cm</a:t>
            </a:r>
            <a:r>
              <a:rPr lang="zh-CN" sz="1400" dirty="0">
                <a:latin typeface="微软雅黑" panose="020B0503020204020204" charset="-122"/>
                <a:ea typeface="微软雅黑" panose="020B0503020204020204" charset="-122"/>
                <a:cs typeface="Times New Roman" panose="02020603050405020304" pitchFamily="18" charset="0"/>
                <a:sym typeface="+mn-ea"/>
              </a:rPr>
              <a:t>，高</a:t>
            </a:r>
            <a:r>
              <a:rPr lang="en-US" altLang="zh-CN" sz="1400" dirty="0">
                <a:latin typeface="微软雅黑" panose="020B0503020204020204" charset="-122"/>
                <a:ea typeface="微软雅黑" panose="020B0503020204020204" charset="-122"/>
                <a:cs typeface="Times New Roman" panose="02020603050405020304" pitchFamily="18" charset="0"/>
                <a:sym typeface="+mn-ea"/>
              </a:rPr>
              <a:t>75cm</a:t>
            </a:r>
            <a:endParaRPr lang="en-US" altLang="zh-CN" dirty="0">
              <a:latin typeface="微软雅黑" panose="020B0503020204020204" charset="-122"/>
              <a:ea typeface="微软雅黑" panose="020B0503020204020204" charset="-122"/>
              <a:cs typeface="Times New Roman" panose="02020603050405020304" pitchFamily="18" charset="0"/>
            </a:endParaRPr>
          </a:p>
          <a:p>
            <a:pPr marL="0" indent="0">
              <a:buNone/>
            </a:pPr>
            <a:endParaRPr lang="zh-CN" altLang="en-US" dirty="0"/>
          </a:p>
        </p:txBody>
      </p:sp>
      <p:sp>
        <p:nvSpPr>
          <p:cNvPr id="28" name="矩形 27"/>
          <p:cNvSpPr/>
          <p:nvPr>
            <p:custDataLst>
              <p:tags r:id="rId1"/>
            </p:custDataLst>
          </p:nvPr>
        </p:nvSpPr>
        <p:spPr>
          <a:xfrm flipH="true">
            <a:off x="567208" y="5947933"/>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检索台（</a:t>
            </a:r>
            <a:r>
              <a:rPr lang="en-US" altLang="zh-CN" dirty="0">
                <a:solidFill>
                  <a:schemeClr val="bg1"/>
                </a:solidFill>
                <a:sym typeface="Arial" panose="02080604020202020204" pitchFamily="34" charset="0"/>
              </a:rPr>
              <a:t>1</a:t>
            </a:r>
            <a:r>
              <a:rPr lang="zh-CN" altLang="en-US" dirty="0">
                <a:solidFill>
                  <a:schemeClr val="bg1"/>
                </a:solidFill>
                <a:sym typeface="Arial" panose="02080604020202020204" pitchFamily="34" charset="0"/>
              </a:rPr>
              <a:t>桌</a:t>
            </a:r>
            <a:r>
              <a:rPr lang="en-US" altLang="zh-CN" dirty="0">
                <a:solidFill>
                  <a:schemeClr val="bg1"/>
                </a:solidFill>
                <a:sym typeface="Arial" panose="02080604020202020204" pitchFamily="34" charset="0"/>
              </a:rPr>
              <a:t>2</a:t>
            </a:r>
            <a:r>
              <a:rPr lang="zh-CN" altLang="en-US" dirty="0">
                <a:solidFill>
                  <a:schemeClr val="bg1"/>
                </a:solidFill>
                <a:sym typeface="Arial" panose="02080604020202020204" pitchFamily="34" charset="0"/>
              </a:rPr>
              <a:t>椅）</a:t>
            </a:r>
            <a:endParaRPr lang="zh-CN" altLang="en-US" dirty="0">
              <a:solidFill>
                <a:schemeClr val="bg1"/>
              </a:solidFill>
              <a:sym typeface="Arial" panose="02080604020202020204" pitchFamily="34" charset="0"/>
            </a:endParaRPr>
          </a:p>
        </p:txBody>
      </p:sp>
      <p:pic>
        <p:nvPicPr>
          <p:cNvPr id="2" name="图片 1"/>
          <p:cNvPicPr>
            <a:picLocks noChangeAspect="true"/>
          </p:cNvPicPr>
          <p:nvPr/>
        </p:nvPicPr>
        <p:blipFill>
          <a:blip r:embed="rId2"/>
          <a:stretch>
            <a:fillRect/>
          </a:stretch>
        </p:blipFill>
        <p:spPr>
          <a:xfrm>
            <a:off x="5490210" y="988060"/>
            <a:ext cx="4962525" cy="46767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2780844" y="627562"/>
            <a:ext cx="7497085" cy="436880"/>
          </a:xfrm>
        </p:spPr>
        <p:txBody>
          <a:bodyPr>
            <a:noAutofit/>
          </a:bodyPr>
          <a:lstStyle/>
          <a:p>
            <a:r>
              <a:rPr lang="zh-CN" sz="2000" dirty="0">
                <a:sym typeface="+mn-ea"/>
              </a:rPr>
              <a:t>深圳市科技图书馆龙华区</a:t>
            </a:r>
            <a:r>
              <a:rPr lang="zh-CN" altLang="en-US" sz="2000" dirty="0">
                <a:sym typeface="+mn-ea"/>
              </a:rPr>
              <a:t>服务站</a:t>
            </a:r>
            <a:r>
              <a:rPr lang="zh-CN" altLang="en-US" sz="2000" b="1" dirty="0"/>
              <a:t>设备报价清单</a:t>
            </a:r>
            <a:endParaRPr lang="" altLang="zh-CN" sz="2000" b="1" dirty="0"/>
          </a:p>
        </p:txBody>
      </p:sp>
      <p:graphicFrame>
        <p:nvGraphicFramePr>
          <p:cNvPr id="3" name="表格 2"/>
          <p:cNvGraphicFramePr>
            <a:graphicFrameLocks noGrp="true"/>
          </p:cNvGraphicFramePr>
          <p:nvPr>
            <p:custDataLst>
              <p:tags r:id="rId1"/>
            </p:custDataLst>
          </p:nvPr>
        </p:nvGraphicFramePr>
        <p:xfrm>
          <a:off x="475115" y="1396986"/>
          <a:ext cx="11206980" cy="4064028"/>
        </p:xfrm>
        <a:graphic>
          <a:graphicData uri="http://schemas.openxmlformats.org/drawingml/2006/table">
            <a:tbl>
              <a:tblPr>
                <a:tableStyleId>{5C22544A-7EE6-4342-B048-85BDC9FD1C3A}</a:tableStyleId>
              </a:tblPr>
              <a:tblGrid>
                <a:gridCol w="819785"/>
                <a:gridCol w="2231423"/>
                <a:gridCol w="635000"/>
                <a:gridCol w="635535"/>
                <a:gridCol w="1271905"/>
                <a:gridCol w="3386455"/>
                <a:gridCol w="998787"/>
                <a:gridCol w="1228090"/>
              </a:tblGrid>
              <a:tr h="333375">
                <a:tc>
                  <a:txBody>
                    <a:bodyPr/>
                    <a:lstStyle/>
                    <a:p>
                      <a:pPr algn="ctr" rtl="0" fontAlgn="ctr"/>
                      <a:r>
                        <a:rPr lang="zh-CN" altLang="en-US" sz="1200" u="none" strike="noStrike" dirty="0">
                          <a:effectLst/>
                          <a:latin typeface="宋体" pitchFamily="2" charset="-122"/>
                          <a:ea typeface="宋体" pitchFamily="2" charset="-122"/>
                        </a:rPr>
                        <a:t>序号</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dirty="0">
                          <a:effectLst/>
                          <a:latin typeface="宋体" pitchFamily="2" charset="-122"/>
                          <a:ea typeface="宋体" pitchFamily="2" charset="-122"/>
                        </a:rPr>
                        <a:t>设备名称</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数量</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单位</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使用区域</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备注</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单价（元）</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总价（元）</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r>
                        <a:rPr lang="en-US" altLang="en-US" sz="1200" b="0" i="0" u="none" strike="noStrike">
                          <a:solidFill>
                            <a:srgbClr val="000000"/>
                          </a:solidFill>
                          <a:effectLst/>
                          <a:latin typeface="宋体" pitchFamily="2" charset="-122"/>
                          <a:ea typeface="宋体" pitchFamily="2" charset="-122"/>
                        </a:rPr>
                        <a:t>1</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dirty="0">
                          <a:effectLst/>
                          <a:latin typeface="宋体" pitchFamily="2" charset="-122"/>
                          <a:ea typeface="宋体" pitchFamily="2" charset="-122"/>
                        </a:rPr>
                        <a:t> </a:t>
                      </a:r>
                      <a:r>
                        <a:rPr lang="zh-CN" altLang="en-US" sz="1200" u="none" strike="noStrike" dirty="0">
                          <a:effectLst/>
                          <a:latin typeface="宋体" pitchFamily="2" charset="-122"/>
                          <a:ea typeface="宋体" pitchFamily="2" charset="-122"/>
                        </a:rPr>
                        <a:t>自助办证借还机</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u="none" strike="noStrike">
                          <a:effectLst/>
                          <a:latin typeface="宋体" pitchFamily="2" charset="-122"/>
                          <a:ea typeface="宋体" pitchFamily="2" charset="-122"/>
                        </a:rPr>
                        <a:t>1</a:t>
                      </a:r>
                      <a:endParaRPr lang="en-US" altLang="zh-CN"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台</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dirty="0">
                          <a:effectLst/>
                          <a:latin typeface="宋体" pitchFamily="2" charset="-122"/>
                          <a:ea typeface="宋体" pitchFamily="2" charset="-122"/>
                        </a:rPr>
                        <a:t>借阅区</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含辅材、系统对接</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9">
                <a:tc>
                  <a:txBody>
                    <a:bodyPr/>
                    <a:lstStyle/>
                    <a:p>
                      <a:pPr algn="ctr" rtl="0" fontAlgn="ctr">
                        <a:buNone/>
                      </a:pPr>
                      <a:r>
                        <a:rPr lang="en-US" altLang="en-US" sz="1200" b="0" i="0" u="none" strike="noStrike">
                          <a:solidFill>
                            <a:srgbClr val="000000"/>
                          </a:solidFill>
                          <a:effectLst/>
                          <a:latin typeface="宋体" pitchFamily="2" charset="-122"/>
                          <a:ea typeface="宋体" pitchFamily="2" charset="-122"/>
                        </a:rPr>
                        <a:t>2</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dirty="0">
                          <a:effectLst/>
                          <a:latin typeface="宋体" pitchFamily="2" charset="-122"/>
                          <a:ea typeface="宋体" pitchFamily="2" charset="-122"/>
                        </a:rPr>
                        <a:t> </a:t>
                      </a:r>
                      <a:r>
                        <a:rPr lang="zh-CN" altLang="en-US" sz="1200" u="none" strike="noStrike" dirty="0">
                          <a:effectLst/>
                          <a:latin typeface="宋体" pitchFamily="2" charset="-122"/>
                          <a:ea typeface="宋体" pitchFamily="2" charset="-122"/>
                        </a:rPr>
                        <a:t>移动还书箱</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u="none" strike="noStrike">
                          <a:effectLst/>
                          <a:latin typeface="宋体" pitchFamily="2" charset="-122"/>
                          <a:ea typeface="宋体" pitchFamily="2" charset="-122"/>
                        </a:rPr>
                        <a:t>1</a:t>
                      </a:r>
                      <a:endParaRPr lang="en-US" altLang="zh-CN"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个</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借阅区</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　</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r>
                        <a:rPr lang="en-US" altLang="en-US" sz="1200" u="none" strike="noStrike">
                          <a:effectLst/>
                          <a:latin typeface="宋体" pitchFamily="2" charset="-122"/>
                          <a:ea typeface="宋体" pitchFamily="2" charset="-122"/>
                        </a:rPr>
                        <a:t>3</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u="none" strike="noStrike" dirty="0">
                          <a:effectLst/>
                          <a:latin typeface="宋体" pitchFamily="2" charset="-122"/>
                          <a:ea typeface="宋体" pitchFamily="2" charset="-122"/>
                        </a:rPr>
                        <a:t> RFID</a:t>
                      </a:r>
                      <a:r>
                        <a:rPr lang="zh-CN" altLang="en-US" sz="1200" u="none" strike="noStrike" dirty="0">
                          <a:effectLst/>
                          <a:latin typeface="宋体" pitchFamily="2" charset="-122"/>
                          <a:ea typeface="宋体" pitchFamily="2" charset="-122"/>
                        </a:rPr>
                        <a:t>安全门</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u="none" strike="noStrike">
                          <a:effectLst/>
                          <a:latin typeface="宋体" pitchFamily="2" charset="-122"/>
                          <a:ea typeface="宋体" pitchFamily="2" charset="-122"/>
                        </a:rPr>
                        <a:t>2</a:t>
                      </a:r>
                      <a:endParaRPr lang="en-US" altLang="zh-CN"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片</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出入口</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a:effectLst/>
                          <a:latin typeface="宋体" pitchFamily="2" charset="-122"/>
                          <a:ea typeface="宋体" pitchFamily="2" charset="-122"/>
                        </a:rPr>
                        <a:t>2</a:t>
                      </a:r>
                      <a:r>
                        <a:rPr lang="zh-CN" altLang="zh-CN" sz="1200" u="none" strike="noStrike">
                          <a:effectLst/>
                          <a:latin typeface="宋体" pitchFamily="2" charset="-122"/>
                          <a:ea typeface="宋体" pitchFamily="2" charset="-122"/>
                        </a:rPr>
                        <a:t>个</a:t>
                      </a:r>
                      <a:r>
                        <a:rPr lang="zh-CN" altLang="en-US" sz="1200" u="none" strike="noStrike">
                          <a:effectLst/>
                          <a:latin typeface="宋体" pitchFamily="2" charset="-122"/>
                          <a:ea typeface="宋体" pitchFamily="2" charset="-122"/>
                        </a:rPr>
                        <a:t>单通道（按</a:t>
                      </a:r>
                      <a:r>
                        <a:rPr lang="en-US" altLang="zh-CN" sz="1200" u="none" strike="noStrike">
                          <a:effectLst/>
                          <a:latin typeface="宋体" pitchFamily="2" charset="-122"/>
                          <a:ea typeface="宋体" pitchFamily="2" charset="-122"/>
                        </a:rPr>
                        <a:t>1</a:t>
                      </a:r>
                      <a:r>
                        <a:rPr lang="zh-CN" altLang="en-US" sz="1200" u="none" strike="noStrike">
                          <a:effectLst/>
                          <a:latin typeface="宋体" pitchFamily="2" charset="-122"/>
                          <a:ea typeface="宋体" pitchFamily="2" charset="-122"/>
                        </a:rPr>
                        <a:t>个出入口）</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9">
                <a:tc>
                  <a:txBody>
                    <a:bodyPr/>
                    <a:lstStyle/>
                    <a:p>
                      <a:pPr algn="ctr" rtl="0" fontAlgn="ctr"/>
                      <a:r>
                        <a:rPr lang="en-US" altLang="en-US" sz="1200" u="none" strike="noStrike">
                          <a:effectLst/>
                          <a:latin typeface="宋体" pitchFamily="2" charset="-122"/>
                          <a:ea typeface="宋体" pitchFamily="2" charset="-122"/>
                        </a:rPr>
                        <a:t>4</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dirty="0">
                          <a:effectLst/>
                          <a:latin typeface="宋体" pitchFamily="2" charset="-122"/>
                          <a:ea typeface="宋体" pitchFamily="2" charset="-122"/>
                        </a:rPr>
                        <a:t> </a:t>
                      </a:r>
                      <a:r>
                        <a:rPr lang="zh-CN" altLang="en-US" sz="1200" u="none" strike="noStrike" dirty="0">
                          <a:effectLst/>
                          <a:latin typeface="宋体" pitchFamily="2" charset="-122"/>
                          <a:ea typeface="宋体" pitchFamily="2" charset="-122"/>
                        </a:rPr>
                        <a:t>图书杀菌机</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u="none" strike="noStrike" dirty="0">
                          <a:effectLst/>
                          <a:latin typeface="宋体" pitchFamily="2" charset="-122"/>
                          <a:ea typeface="宋体" pitchFamily="2" charset="-122"/>
                        </a:rPr>
                        <a:t>1</a:t>
                      </a: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dirty="0">
                          <a:effectLst/>
                          <a:latin typeface="宋体" pitchFamily="2" charset="-122"/>
                          <a:ea typeface="宋体" pitchFamily="2" charset="-122"/>
                        </a:rPr>
                        <a:t>台</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借阅区</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u="none" strike="noStrike">
                          <a:effectLst/>
                          <a:latin typeface="宋体" pitchFamily="2" charset="-122"/>
                          <a:ea typeface="宋体" pitchFamily="2" charset="-122"/>
                        </a:rPr>
                        <a:t>　</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r>
                        <a:rPr lang="en-US" altLang="en-US" sz="1200" u="none" strike="noStrike">
                          <a:effectLst/>
                          <a:latin typeface="宋体" pitchFamily="2" charset="-122"/>
                          <a:ea typeface="宋体" pitchFamily="2" charset="-122"/>
                        </a:rPr>
                        <a:t>5</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a:effectLst/>
                          <a:latin typeface="宋体" pitchFamily="2" charset="-122"/>
                          <a:ea typeface="宋体" pitchFamily="2" charset="-122"/>
                        </a:rPr>
                        <a:t> RFID</a:t>
                      </a:r>
                      <a:r>
                        <a:rPr lang="zh-CN" altLang="en-US" sz="1200" u="none" strike="noStrike">
                          <a:effectLst/>
                          <a:latin typeface="宋体" pitchFamily="2" charset="-122"/>
                          <a:ea typeface="宋体" pitchFamily="2" charset="-122"/>
                        </a:rPr>
                        <a:t>馆员工作站及辅材</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u="none" strike="noStrike">
                          <a:effectLst/>
                          <a:latin typeface="宋体" pitchFamily="2" charset="-122"/>
                          <a:ea typeface="宋体" pitchFamily="2" charset="-122"/>
                        </a:rPr>
                        <a:t>1</a:t>
                      </a:r>
                      <a:endParaRPr lang="en-US" altLang="zh-CN"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套</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b="0" i="0" u="none" strike="noStrike" dirty="0">
                          <a:solidFill>
                            <a:srgbClr val="000000"/>
                          </a:solidFill>
                          <a:effectLst/>
                          <a:latin typeface="宋体" pitchFamily="2" charset="-122"/>
                          <a:ea typeface="宋体" pitchFamily="2" charset="-122"/>
                        </a:rPr>
                        <a:t>服务台</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9">
                <a:tc>
                  <a:txBody>
                    <a:bodyPr/>
                    <a:lstStyle/>
                    <a:p>
                      <a:pPr algn="ctr" rtl="0" fontAlgn="ctr">
                        <a:buNone/>
                      </a:pPr>
                      <a:r>
                        <a:rPr lang="en-US" altLang="en-US" sz="1200" b="0" i="0" u="none" strike="noStrike">
                          <a:solidFill>
                            <a:srgbClr val="000000"/>
                          </a:solidFill>
                          <a:effectLst/>
                          <a:latin typeface="宋体" pitchFamily="2" charset="-122"/>
                          <a:ea typeface="宋体" pitchFamily="2" charset="-122"/>
                        </a:rPr>
                        <a:t>6</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en-US" altLang="zh-CN" sz="1200" dirty="0">
                          <a:effectLst/>
                          <a:latin typeface="宋体" pitchFamily="2" charset="-122"/>
                          <a:ea typeface="宋体" pitchFamily="2" charset="-122"/>
                          <a:sym typeface="+mn-ea"/>
                        </a:rPr>
                        <a:t> </a:t>
                      </a:r>
                      <a:r>
                        <a:rPr lang="zh-CN" altLang="en-US" sz="1200" dirty="0">
                          <a:effectLst/>
                          <a:latin typeface="宋体" pitchFamily="2" charset="-122"/>
                          <a:ea typeface="宋体" pitchFamily="2" charset="-122"/>
                          <a:sym typeface="+mn-ea"/>
                        </a:rPr>
                        <a:t>二维码扫码枪</a:t>
                      </a:r>
                      <a:endParaRPr lang="zh-CN" altLang="en-US" sz="1200" b="0" i="0" u="none" strike="noStrike" dirty="0">
                        <a:solidFill>
                          <a:srgbClr val="000000"/>
                        </a:solidFill>
                        <a:effectLst/>
                        <a:latin typeface="宋体" pitchFamily="2" charset="-122"/>
                        <a:ea typeface="宋体" pitchFamily="2" charset="-122"/>
                        <a:sym typeface="+mn-ea"/>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None/>
                      </a:pPr>
                      <a:r>
                        <a:rPr lang="en-US" altLang="zh-CN" sz="1200" b="0" i="0" u="none" strike="noStrike">
                          <a:solidFill>
                            <a:srgbClr val="000000"/>
                          </a:solidFill>
                          <a:effectLst/>
                          <a:latin typeface="宋体" pitchFamily="2" charset="-122"/>
                          <a:ea typeface="宋体" pitchFamily="2" charset="-122"/>
                        </a:rPr>
                        <a:t>2</a:t>
                      </a:r>
                      <a:endParaRPr lang="en-US" altLang="zh-CN"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None/>
                      </a:pPr>
                      <a:r>
                        <a:rPr lang="zh-CN" altLang="en-US" sz="1200" b="0" i="0" u="none" strike="noStrike">
                          <a:solidFill>
                            <a:srgbClr val="000000"/>
                          </a:solidFill>
                          <a:effectLst/>
                          <a:latin typeface="宋体" pitchFamily="2" charset="-122"/>
                          <a:ea typeface="宋体" pitchFamily="2" charset="-122"/>
                        </a:rPr>
                        <a:t>个</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zh-CN" altLang="en-US" sz="1200" dirty="0">
                          <a:solidFill>
                            <a:srgbClr val="000000"/>
                          </a:solidFill>
                          <a:effectLst/>
                          <a:latin typeface="宋体" pitchFamily="2" charset="-122"/>
                          <a:ea typeface="宋体" pitchFamily="2" charset="-122"/>
                          <a:sym typeface="+mn-ea"/>
                        </a:rPr>
                        <a:t>服务台</a:t>
                      </a:r>
                      <a:endParaRPr lang="zh-CN" altLang="en-US" sz="1200" b="0" i="0" u="none" strike="noStrike" dirty="0">
                        <a:solidFill>
                          <a:srgbClr val="000000"/>
                        </a:solidFill>
                        <a:effectLst/>
                        <a:latin typeface="宋体" pitchFamily="2" charset="-122"/>
                        <a:ea typeface="宋体" pitchFamily="2" charset="-122"/>
                        <a:sym typeface="+mn-ea"/>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None/>
                      </a:pP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buNone/>
                      </a:pPr>
                      <a:endParaRPr lang="en-US" altLang="zh-CN" sz="1200" b="0" i="0" u="none" strike="noStrike" dirty="0">
                        <a:solidFill>
                          <a:schemeClr val="tx1"/>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ctr" rtl="0" fontAlgn="ctr">
                        <a:buNone/>
                      </a:pPr>
                      <a:r>
                        <a:rPr lang="en-US" altLang="en-US" sz="1200" b="0" i="0" u="none" strike="noStrike">
                          <a:solidFill>
                            <a:srgbClr val="000000"/>
                          </a:solidFill>
                          <a:effectLst/>
                          <a:latin typeface="宋体" pitchFamily="2" charset="-122"/>
                          <a:ea typeface="宋体" pitchFamily="2" charset="-122"/>
                        </a:rPr>
                        <a:t>7</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u="none" strike="noStrike">
                          <a:effectLst/>
                          <a:latin typeface="宋体" pitchFamily="2" charset="-122"/>
                          <a:ea typeface="宋体" pitchFamily="2" charset="-122"/>
                        </a:rPr>
                        <a:t> </a:t>
                      </a:r>
                      <a:r>
                        <a:rPr lang="zh-CN" altLang="en-US" sz="1200" u="none" strike="noStrike">
                          <a:effectLst/>
                          <a:latin typeface="宋体" pitchFamily="2" charset="-122"/>
                          <a:ea typeface="宋体" pitchFamily="2" charset="-122"/>
                        </a:rPr>
                        <a:t>书车</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宋体" pitchFamily="2" charset="-122"/>
                          <a:ea typeface="宋体" pitchFamily="2" charset="-122"/>
                        </a:rPr>
                        <a:t>1</a:t>
                      </a: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个</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b="0" i="0" u="none" strike="noStrike" dirty="0">
                          <a:solidFill>
                            <a:srgbClr val="000000"/>
                          </a:solidFill>
                          <a:effectLst/>
                          <a:latin typeface="宋体" pitchFamily="2" charset="-122"/>
                          <a:ea typeface="宋体" pitchFamily="2" charset="-122"/>
                        </a:rPr>
                        <a:t>阅览区</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u="none" strike="noStrike" dirty="0">
                          <a:effectLst/>
                          <a:latin typeface="宋体" pitchFamily="2" charset="-122"/>
                          <a:ea typeface="宋体" pitchFamily="2" charset="-122"/>
                        </a:rPr>
                        <a:t>　</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chemeClr val="tx1"/>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125">
                <a:tc>
                  <a:txBody>
                    <a:bodyPr/>
                    <a:lstStyle/>
                    <a:p>
                      <a:pPr algn="ctr" rtl="0" fontAlgn="ctr">
                        <a:buNone/>
                      </a:pPr>
                      <a:r>
                        <a:rPr lang="en-US" altLang="en-US" sz="1200" b="0" i="0" u="none" strike="noStrike">
                          <a:solidFill>
                            <a:srgbClr val="000000"/>
                          </a:solidFill>
                          <a:effectLst/>
                          <a:latin typeface="宋体" pitchFamily="2" charset="-122"/>
                          <a:ea typeface="宋体" pitchFamily="2" charset="-122"/>
                        </a:rPr>
                        <a:t>8</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1200" b="0" i="0" u="none" strike="noStrike">
                          <a:solidFill>
                            <a:srgbClr val="000000"/>
                          </a:solidFill>
                          <a:effectLst/>
                          <a:latin typeface="宋体" pitchFamily="2" charset="-122"/>
                          <a:ea typeface="宋体" pitchFamily="2" charset="-122"/>
                        </a:rPr>
                        <a:t> </a:t>
                      </a:r>
                      <a:r>
                        <a:rPr lang="zh-CN" altLang="en-US" sz="1200" b="0" i="0" u="none" strike="noStrike">
                          <a:solidFill>
                            <a:srgbClr val="000000"/>
                          </a:solidFill>
                          <a:effectLst/>
                          <a:latin typeface="宋体" pitchFamily="2" charset="-122"/>
                          <a:ea typeface="宋体" pitchFamily="2" charset="-122"/>
                        </a:rPr>
                        <a:t>检索台</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en-US" sz="1200" b="0" i="0" u="none" strike="noStrike" dirty="0">
                          <a:solidFill>
                            <a:srgbClr val="000000"/>
                          </a:solidFill>
                          <a:effectLst/>
                          <a:latin typeface="宋体" pitchFamily="2" charset="-122"/>
                          <a:ea typeface="宋体" pitchFamily="2" charset="-122"/>
                        </a:rPr>
                        <a:t>2</a:t>
                      </a:r>
                      <a:endParaRPr lang="en-US"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200" u="none" strike="noStrike">
                          <a:effectLst/>
                          <a:latin typeface="宋体" pitchFamily="2" charset="-122"/>
                          <a:ea typeface="宋体" pitchFamily="2" charset="-122"/>
                        </a:rPr>
                        <a:t>套</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dirty="0">
                          <a:solidFill>
                            <a:srgbClr val="000000"/>
                          </a:solidFill>
                          <a:effectLst/>
                          <a:latin typeface="宋体" pitchFamily="2" charset="-122"/>
                          <a:ea typeface="宋体" pitchFamily="2" charset="-122"/>
                          <a:sym typeface="+mn-ea"/>
                        </a:rPr>
                        <a:t>阅览区</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effectLst/>
                          <a:latin typeface="宋体" pitchFamily="2" charset="-122"/>
                          <a:ea typeface="宋体" pitchFamily="2" charset="-122"/>
                          <a:sym typeface="+mn-ea"/>
                        </a:rPr>
                        <a:t>1</a:t>
                      </a:r>
                      <a:r>
                        <a:rPr lang="zh-CN" altLang="en-US" sz="1200" dirty="0">
                          <a:effectLst/>
                          <a:latin typeface="宋体" pitchFamily="2" charset="-122"/>
                          <a:ea typeface="宋体" pitchFamily="2" charset="-122"/>
                          <a:sym typeface="+mn-ea"/>
                        </a:rPr>
                        <a:t>桌</a:t>
                      </a:r>
                      <a:r>
                        <a:rPr lang="en-US" altLang="zh-CN" sz="1200" dirty="0">
                          <a:effectLst/>
                          <a:latin typeface="宋体" pitchFamily="2" charset="-122"/>
                          <a:ea typeface="宋体" pitchFamily="2" charset="-122"/>
                          <a:sym typeface="+mn-ea"/>
                        </a:rPr>
                        <a:t>2</a:t>
                      </a:r>
                      <a:r>
                        <a:rPr lang="zh-CN" altLang="en-US" sz="1200" dirty="0">
                          <a:effectLst/>
                          <a:latin typeface="宋体" pitchFamily="2" charset="-122"/>
                          <a:ea typeface="宋体" pitchFamily="2" charset="-122"/>
                          <a:sym typeface="+mn-ea"/>
                        </a:rPr>
                        <a:t>椅</a:t>
                      </a:r>
                      <a:r>
                        <a:rPr lang="zh-CN" altLang="en-US" sz="1200" dirty="0">
                          <a:solidFill>
                            <a:srgbClr val="000000"/>
                          </a:solidFill>
                          <a:effectLst/>
                          <a:latin typeface="宋体" pitchFamily="2" charset="-122"/>
                          <a:ea typeface="宋体" pitchFamily="2" charset="-122"/>
                          <a:sym typeface="+mn-ea"/>
                        </a:rPr>
                        <a:t>（桌长150cm，宽70cm，高75cm）</a:t>
                      </a:r>
                      <a:endParaRPr lang="zh-CN" altLang="en-US" sz="1200" b="0" i="0" u="none" strike="noStrike" dirty="0">
                        <a:solidFill>
                          <a:srgbClr val="000000"/>
                        </a:solidFill>
                        <a:effectLst/>
                        <a:latin typeface="宋体" pitchFamily="2" charset="-122"/>
                        <a:ea typeface="宋体" pitchFamily="2" charset="-122"/>
                        <a:sym typeface="+mn-ea"/>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altLang="zh-CN" sz="1200" b="0" i="0" u="none" strike="noStrike" dirty="0">
                        <a:solidFill>
                          <a:schemeClr val="tx1"/>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125">
                <a:tc>
                  <a:txBody>
                    <a:bodyPr/>
                    <a:lstStyle/>
                    <a:p>
                      <a:pPr algn="ctr" rtl="0" fontAlgn="ctr"/>
                      <a:r>
                        <a:rPr lang="en-US" altLang="en-US" sz="1200" u="none" strike="noStrike">
                          <a:effectLst/>
                          <a:latin typeface="宋体" pitchFamily="2" charset="-122"/>
                          <a:ea typeface="宋体" pitchFamily="2" charset="-122"/>
                        </a:rPr>
                        <a:t>9</a:t>
                      </a:r>
                      <a:endParaRPr lang="en-US"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1200" b="0" i="0" u="none" strike="noStrike">
                          <a:solidFill>
                            <a:srgbClr val="000000"/>
                          </a:solidFill>
                          <a:effectLst/>
                          <a:latin typeface="宋体" pitchFamily="2" charset="-122"/>
                          <a:ea typeface="宋体" pitchFamily="2" charset="-122"/>
                        </a:rPr>
                        <a:t>服务承诺</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rtl="0" fontAlgn="ctr"/>
                      <a:endParaRPr lang="zh-CN" altLang="en-US" sz="1200">
                        <a:solidFill>
                          <a:srgbClr val="FF0000"/>
                        </a:solidFill>
                        <a:effectLst/>
                        <a:latin typeface="宋体" pitchFamily="2" charset="-122"/>
                        <a:ea typeface="宋体" pitchFamily="2" charset="-122"/>
                        <a:sym typeface="+mn-ea"/>
                      </a:endParaRPr>
                    </a:p>
                    <a:p>
                      <a:pPr algn="l" rtl="0" fontAlgn="ctr">
                        <a:buClrTx/>
                        <a:buSzTx/>
                        <a:buFontTx/>
                      </a:pPr>
                      <a:r>
                        <a:rPr lang="zh-CN" altLang="en-US" sz="1200" dirty="0">
                          <a:solidFill>
                            <a:srgbClr val="000000"/>
                          </a:solidFill>
                          <a:effectLst/>
                          <a:latin typeface="宋体" pitchFamily="2" charset="-122"/>
                          <a:ea typeface="宋体" pitchFamily="2" charset="-122"/>
                          <a:sym typeface="+mn-ea"/>
                        </a:rPr>
                        <a:t>产品质保期3年（所有货物包安装使用,质保期间不收取任何配件费,人为损坏除外）</a:t>
                      </a:r>
                      <a:endParaRPr lang="zh-CN" altLang="en-US" sz="1200" b="0" i="0" u="none" strike="noStrike" dirty="0">
                        <a:solidFill>
                          <a:srgbClr val="000000"/>
                        </a:solidFill>
                        <a:effectLst/>
                        <a:latin typeface="宋体" pitchFamily="2" charset="-122"/>
                        <a:ea typeface="宋体" pitchFamily="2" charset="-122"/>
                        <a:sym typeface="+mn-ea"/>
                      </a:endParaRPr>
                    </a:p>
                    <a:p>
                      <a:pPr algn="ctr" rtl="0" fontAlgn="ctr"/>
                      <a:endParaRPr lang="en-US"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9">
                <a:tc>
                  <a:txBody>
                    <a:bodyPr/>
                    <a:lstStyle/>
                    <a:p>
                      <a:pPr algn="l" fontAlgn="ctr"/>
                      <a:r>
                        <a:rPr lang="zh-CN" altLang="en-US" sz="1200" u="none" strike="noStrike">
                          <a:effectLst/>
                          <a:latin typeface="宋体" pitchFamily="2" charset="-122"/>
                          <a:ea typeface="宋体" pitchFamily="2" charset="-122"/>
                        </a:rPr>
                        <a:t>　</a:t>
                      </a:r>
                      <a:endParaRPr lang="zh-CN" altLang="en-US" sz="1200" b="0" i="0" u="none" strike="noStrike">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zh-CN" altLang="en-US" sz="1200" u="none" strike="noStrike" dirty="0">
                          <a:effectLst/>
                          <a:latin typeface="宋体" pitchFamily="2" charset="-122"/>
                          <a:ea typeface="宋体" pitchFamily="2" charset="-122"/>
                        </a:rPr>
                        <a:t>总计（含税</a:t>
                      </a:r>
                      <a:r>
                        <a:rPr lang="en-US" altLang="zh-CN" sz="1200" u="none" strike="noStrike" dirty="0">
                          <a:effectLst/>
                          <a:latin typeface="宋体" pitchFamily="2" charset="-122"/>
                          <a:ea typeface="宋体" pitchFamily="2" charset="-122"/>
                        </a:rPr>
                        <a:t>,</a:t>
                      </a:r>
                      <a:r>
                        <a:rPr lang="zh-CN" altLang="en-US" sz="1200" dirty="0">
                          <a:solidFill>
                            <a:srgbClr val="FF0000"/>
                          </a:solidFill>
                          <a:effectLst/>
                          <a:latin typeface="宋体" pitchFamily="2" charset="-122"/>
                          <a:ea typeface="宋体" pitchFamily="2" charset="-122"/>
                          <a:sym typeface="+mn-ea"/>
                        </a:rPr>
                        <a:t>且报价合计不超过</a:t>
                      </a:r>
                      <a:r>
                        <a:rPr lang="en-US" altLang="en-US" sz="1200" dirty="0">
                          <a:solidFill>
                            <a:srgbClr val="FF0000"/>
                          </a:solidFill>
                          <a:effectLst/>
                          <a:latin typeface="宋体" pitchFamily="2" charset="-122"/>
                          <a:ea typeface="宋体" pitchFamily="2" charset="-122"/>
                          <a:sym typeface="+mn-ea"/>
                        </a:rPr>
                        <a:t>200000</a:t>
                      </a:r>
                      <a:r>
                        <a:rPr lang="zh-CN" altLang="en-US" sz="1200" dirty="0">
                          <a:solidFill>
                            <a:srgbClr val="FF0000"/>
                          </a:solidFill>
                          <a:effectLst/>
                          <a:latin typeface="宋体" pitchFamily="2" charset="-122"/>
                          <a:ea typeface="宋体" pitchFamily="2" charset="-122"/>
                          <a:sym typeface="+mn-ea"/>
                        </a:rPr>
                        <a:t>元</a:t>
                      </a:r>
                      <a:r>
                        <a:rPr lang="zh-CN" altLang="en-US" sz="1200" u="none" strike="noStrike" dirty="0">
                          <a:effectLst/>
                          <a:latin typeface="宋体" pitchFamily="2" charset="-122"/>
                          <a:ea typeface="宋体" pitchFamily="2" charset="-122"/>
                        </a:rPr>
                        <a:t>）：</a:t>
                      </a:r>
                      <a:endParaRPr lang="zh-CN" altLang="en-US" sz="1200" b="0" i="0" u="none" strike="noStrike" dirty="0">
                        <a:solidFill>
                          <a:srgbClr val="000000"/>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a:tc>
                <a:tc hMerge="true">
                  <a:tcPr/>
                </a:tc>
                <a:tc hMerge="true">
                  <a:tcPr/>
                </a:tc>
                <a:tc hMerge="true">
                  <a:tcPr/>
                </a:tc>
                <a:tc hMerge="true">
                  <a:tcPr/>
                </a:tc>
                <a:tc>
                  <a:txBody>
                    <a:bodyPr/>
                    <a:lstStyle/>
                    <a:p>
                      <a:pPr algn="ctr" rtl="0" fontAlgn="ctr"/>
                      <a:endParaRPr lang="en-US" altLang="zh-CN" sz="1200" b="0" i="0" u="none" strike="noStrike" dirty="0">
                        <a:solidFill>
                          <a:schemeClr val="tx1"/>
                        </a:solidFill>
                        <a:effectLst/>
                        <a:latin typeface="宋体" pitchFamily="2" charset="-122"/>
                        <a:ea typeface="宋体" pitchFamily="2" charset="-122"/>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文本框 3"/>
          <p:cNvSpPr txBox="true"/>
          <p:nvPr/>
        </p:nvSpPr>
        <p:spPr>
          <a:xfrm>
            <a:off x="1240155" y="5621655"/>
            <a:ext cx="10012680" cy="368300"/>
          </a:xfrm>
          <a:prstGeom prst="rect">
            <a:avLst/>
          </a:prstGeom>
          <a:noFill/>
        </p:spPr>
        <p:txBody>
          <a:bodyPr wrap="none" rtlCol="0">
            <a:spAutoFit/>
          </a:bodyPr>
          <a:p>
            <a:r>
              <a:rPr lang="zh-CN" altLang="en-US"/>
              <a:t>备注：供应商提交此表即表示承诺提供与本需求文档描述一致的产品，若不一致将导致报价无效。</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true"/>
          </p:cNvSpPr>
          <p:nvPr>
            <p:ph type="subTitle" idx="1"/>
            <p:custDataLst>
              <p:tags r:id="rId1"/>
            </p:custDataLst>
          </p:nvPr>
        </p:nvSpPr>
        <p:spPr>
          <a:xfrm>
            <a:off x="1196340" y="209278"/>
            <a:ext cx="9799320" cy="539750"/>
          </a:xfrm>
        </p:spPr>
        <p:txBody>
          <a:bodyPr/>
          <a:lstStyle/>
          <a:p>
            <a:r>
              <a:rPr lang="zh-CN" altLang="en-US" dirty="0"/>
              <a:t>龙华深圳北站中心公园人才广场服务站</a:t>
            </a:r>
            <a:endParaRPr lang="zh-CN" altLang="en-US" dirty="0"/>
          </a:p>
        </p:txBody>
      </p:sp>
      <p:pic>
        <p:nvPicPr>
          <p:cNvPr id="4" name="图片 3"/>
          <p:cNvPicPr>
            <a:picLocks noChangeAspect="true"/>
          </p:cNvPicPr>
          <p:nvPr/>
        </p:nvPicPr>
        <p:blipFill>
          <a:blip r:embed="rId2"/>
          <a:stretch>
            <a:fillRect/>
          </a:stretch>
        </p:blipFill>
        <p:spPr>
          <a:xfrm>
            <a:off x="1974396" y="869406"/>
            <a:ext cx="7913370" cy="566102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2516005" y="4606835"/>
            <a:ext cx="868680" cy="368300"/>
          </a:xfrm>
          <a:prstGeom prst="rect">
            <a:avLst/>
          </a:prstGeom>
          <a:noFill/>
        </p:spPr>
        <p:txBody>
          <a:bodyPr wrap="none" rtlCol="0">
            <a:spAutoFit/>
          </a:bodyPr>
          <a:lstStyle/>
          <a:p>
            <a:r>
              <a:rPr lang="zh-CN" altLang="en-US" dirty="0"/>
              <a:t>服务台</a:t>
            </a:r>
            <a:endParaRPr lang="zh-CN" altLang="en-US" dirty="0"/>
          </a:p>
        </p:txBody>
      </p:sp>
      <p:sp>
        <p:nvSpPr>
          <p:cNvPr id="8" name="文本框 7"/>
          <p:cNvSpPr txBox="true"/>
          <p:nvPr/>
        </p:nvSpPr>
        <p:spPr>
          <a:xfrm>
            <a:off x="8271873" y="1542778"/>
            <a:ext cx="1376680" cy="645160"/>
          </a:xfrm>
          <a:prstGeom prst="rect">
            <a:avLst/>
          </a:prstGeom>
          <a:noFill/>
        </p:spPr>
        <p:txBody>
          <a:bodyPr wrap="none" rtlCol="0">
            <a:spAutoFit/>
          </a:bodyPr>
          <a:lstStyle/>
          <a:p>
            <a:pPr algn="ctr"/>
            <a:r>
              <a:rPr lang="zh-CN" altLang="en-US" dirty="0"/>
              <a:t>阅览区</a:t>
            </a:r>
            <a:endParaRPr lang="zh-CN" altLang="en-US" dirty="0"/>
          </a:p>
          <a:p>
            <a:r>
              <a:rPr lang="en-US" altLang="zh-CN" dirty="0"/>
              <a:t>4000</a:t>
            </a:r>
            <a:r>
              <a:rPr lang="zh-CN" altLang="en-US" dirty="0"/>
              <a:t>册图书</a:t>
            </a:r>
            <a:endParaRPr lang="zh-CN" altLang="en-US" dirty="0"/>
          </a:p>
        </p:txBody>
      </p:sp>
      <p:pic>
        <p:nvPicPr>
          <p:cNvPr id="2" name="图片 1" descr="微信图片_20220923101411"/>
          <p:cNvPicPr>
            <a:picLocks noChangeAspect="true"/>
          </p:cNvPicPr>
          <p:nvPr/>
        </p:nvPicPr>
        <p:blipFill>
          <a:blip r:embed="rId1"/>
          <a:stretch>
            <a:fillRect/>
          </a:stretch>
        </p:blipFill>
        <p:spPr>
          <a:xfrm>
            <a:off x="225878" y="332287"/>
            <a:ext cx="5448935" cy="4086860"/>
          </a:xfrm>
          <a:prstGeom prst="rect">
            <a:avLst/>
          </a:prstGeom>
        </p:spPr>
      </p:pic>
      <p:pic>
        <p:nvPicPr>
          <p:cNvPr id="5" name="图片 4" descr="b09d701429ecda8958ca02d442db5612"/>
          <p:cNvPicPr>
            <a:picLocks noChangeAspect="true"/>
          </p:cNvPicPr>
          <p:nvPr/>
        </p:nvPicPr>
        <p:blipFill>
          <a:blip r:embed="rId2"/>
          <a:stretch>
            <a:fillRect/>
          </a:stretch>
        </p:blipFill>
        <p:spPr>
          <a:xfrm>
            <a:off x="5754552" y="2356577"/>
            <a:ext cx="6211570" cy="422656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true"/>
          <p:nvPr>
            <p:custDataLst>
              <p:tags r:id="rId1"/>
            </p:custDataLst>
          </p:nvPr>
        </p:nvSpPr>
        <p:spPr>
          <a:xfrm>
            <a:off x="1078597" y="670707"/>
            <a:ext cx="1835851" cy="242864"/>
          </a:xfrm>
          <a:prstGeom prst="rect">
            <a:avLst/>
          </a:prstGeom>
          <a:noFill/>
        </p:spPr>
        <p:txBody>
          <a:bodyPr wrap="none" lIns="144000" tIns="0" rIns="0" bIns="0" anchor="b" anchorCtr="false">
            <a:noAutofit/>
          </a:bodyPr>
          <a:lstStyle/>
          <a:p>
            <a:endParaRPr lang="zh-CN" altLang="en-US" sz="2400" b="1" dirty="0">
              <a:solidFill>
                <a:schemeClr val="accent1"/>
              </a:solidFill>
            </a:endParaRPr>
          </a:p>
        </p:txBody>
      </p:sp>
      <p:sp>
        <p:nvSpPr>
          <p:cNvPr id="28" name="矩形 27"/>
          <p:cNvSpPr/>
          <p:nvPr>
            <p:custDataLst>
              <p:tags r:id="rId2"/>
            </p:custDataLst>
          </p:nvPr>
        </p:nvSpPr>
        <p:spPr>
          <a:xfrm flipH="true">
            <a:off x="429888" y="5944429"/>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自助办证借还书机</a:t>
            </a:r>
            <a:endParaRPr lang="zh-CN" altLang="en-US" dirty="0">
              <a:solidFill>
                <a:schemeClr val="bg1"/>
              </a:solidFill>
              <a:sym typeface="Arial" panose="02080604020202020204" pitchFamily="34" charset="0"/>
            </a:endParaRPr>
          </a:p>
        </p:txBody>
      </p:sp>
      <p:pic>
        <p:nvPicPr>
          <p:cNvPr id="18" name="Picture 3"/>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822194" y="913571"/>
            <a:ext cx="2204024" cy="421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4094600" y="670707"/>
            <a:ext cx="6779045" cy="1126462"/>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自助借还书机是通过</a:t>
            </a:r>
            <a:r>
              <a:rPr lang="en-US" altLang="zh-CN" sz="1400" dirty="0">
                <a:latin typeface="微软雅黑" panose="020B0503020204020204" charset="-122"/>
                <a:ea typeface="微软雅黑" panose="020B0503020204020204" charset="-122"/>
                <a:cs typeface="Times New Roman" panose="02020603050405020304" pitchFamily="18" charset="0"/>
              </a:rPr>
              <a:t>SIP2</a:t>
            </a:r>
            <a:r>
              <a:rPr lang="zh-CN" altLang="en-US" sz="1400" dirty="0">
                <a:latin typeface="微软雅黑" panose="020B0503020204020204" charset="-122"/>
                <a:ea typeface="微软雅黑" panose="020B0503020204020204" charset="-122"/>
                <a:cs typeface="Times New Roman" panose="02020603050405020304" pitchFamily="18" charset="0"/>
              </a:rPr>
              <a:t>或</a:t>
            </a:r>
            <a:r>
              <a:rPr lang="en-US" altLang="zh-CN" sz="1400" dirty="0">
                <a:latin typeface="微软雅黑" panose="020B0503020204020204" charset="-122"/>
                <a:ea typeface="微软雅黑" panose="020B0503020204020204" charset="-122"/>
                <a:cs typeface="Times New Roman" panose="02020603050405020304" pitchFamily="18" charset="0"/>
              </a:rPr>
              <a:t>NCIP</a:t>
            </a:r>
            <a:r>
              <a:rPr lang="zh-CN" altLang="en-US" sz="1400" dirty="0">
                <a:latin typeface="微软雅黑" panose="020B0503020204020204" charset="-122"/>
                <a:ea typeface="微软雅黑" panose="020B0503020204020204" charset="-122"/>
                <a:cs typeface="Times New Roman" panose="02020603050405020304" pitchFamily="18" charset="0"/>
              </a:rPr>
              <a:t>协议与图书馆</a:t>
            </a:r>
            <a:r>
              <a:rPr lang="en-US" altLang="zh-CN" sz="1400" dirty="0">
                <a:latin typeface="微软雅黑" panose="020B0503020204020204" charset="-122"/>
                <a:ea typeface="微软雅黑" panose="020B0503020204020204" charset="-122"/>
                <a:cs typeface="Times New Roman" panose="02020603050405020304" pitchFamily="18" charset="0"/>
              </a:rPr>
              <a:t>ILS/LMS</a:t>
            </a:r>
            <a:r>
              <a:rPr lang="zh-CN" altLang="en-US" sz="1400" dirty="0">
                <a:latin typeface="微软雅黑" panose="020B0503020204020204" charset="-122"/>
                <a:ea typeface="微软雅黑" panose="020B0503020204020204" charset="-122"/>
                <a:cs typeface="Times New Roman" panose="02020603050405020304" pitchFamily="18" charset="0"/>
              </a:rPr>
              <a:t>连接，可对粘贴有</a:t>
            </a:r>
            <a:r>
              <a:rPr lang="en-US" altLang="zh-CN" sz="1400" dirty="0">
                <a:latin typeface="微软雅黑" panose="020B0503020204020204" charset="-122"/>
                <a:ea typeface="微软雅黑" panose="020B0503020204020204" charset="-122"/>
                <a:cs typeface="Times New Roman" panose="02020603050405020304" pitchFamily="18" charset="0"/>
              </a:rPr>
              <a:t>RFID</a:t>
            </a:r>
            <a:r>
              <a:rPr lang="zh-CN" altLang="en-US" sz="1400" dirty="0">
                <a:latin typeface="微软雅黑" panose="020B0503020204020204" charset="-122"/>
                <a:ea typeface="微软雅黑" panose="020B0503020204020204" charset="-122"/>
                <a:cs typeface="Times New Roman" panose="02020603050405020304" pitchFamily="18" charset="0"/>
              </a:rPr>
              <a:t>标签的流通资料进行扫描、识别和借还处理的设备。由读者自助完成借</a:t>
            </a:r>
            <a:r>
              <a:rPr lang="en-US" altLang="zh-CN" sz="1400" dirty="0">
                <a:latin typeface="微软雅黑" panose="020B0503020204020204" charset="-122"/>
                <a:ea typeface="微软雅黑" panose="020B0503020204020204" charset="-122"/>
                <a:cs typeface="Times New Roman" panose="02020603050405020304" pitchFamily="18" charset="0"/>
              </a:rPr>
              <a:t>/</a:t>
            </a:r>
            <a:r>
              <a:rPr lang="zh-CN" altLang="en-US" sz="1400" dirty="0">
                <a:latin typeface="微软雅黑" panose="020B0503020204020204" charset="-122"/>
                <a:ea typeface="微软雅黑" panose="020B0503020204020204" charset="-122"/>
                <a:cs typeface="Times New Roman" panose="02020603050405020304" pitchFamily="18" charset="0"/>
              </a:rPr>
              <a:t>还馆内流通文献，帮助图书馆在有限的人力资源条件下，提高图书流通速率，简化借</a:t>
            </a:r>
            <a:r>
              <a:rPr lang="en-US" altLang="zh-CN" sz="1400" dirty="0">
                <a:latin typeface="微软雅黑" panose="020B0503020204020204" charset="-122"/>
                <a:ea typeface="微软雅黑" panose="020B0503020204020204" charset="-122"/>
                <a:cs typeface="Times New Roman" panose="02020603050405020304" pitchFamily="18" charset="0"/>
              </a:rPr>
              <a:t>/</a:t>
            </a:r>
            <a:r>
              <a:rPr lang="zh-CN" altLang="en-US" sz="1400" dirty="0">
                <a:latin typeface="微软雅黑" panose="020B0503020204020204" charset="-122"/>
                <a:ea typeface="微软雅黑" panose="020B0503020204020204" charset="-122"/>
                <a:cs typeface="Times New Roman" panose="02020603050405020304" pitchFamily="18" charset="0"/>
              </a:rPr>
              <a:t>还流程，进而提升图书馆读者服务品质及降低图书馆从业人员劳动强度的一种自助设备。</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p:nvPr/>
        </p:nvSpPr>
        <p:spPr>
          <a:xfrm>
            <a:off x="3584455" y="1857442"/>
            <a:ext cx="2818909" cy="3538220"/>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证卡识别</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二维码识别</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微信</a:t>
            </a:r>
            <a:r>
              <a:rPr lang="en-US" altLang="zh-CN" sz="1600" kern="100" dirty="0">
                <a:solidFill>
                  <a:schemeClr val="tx1">
                    <a:lumMod val="65000"/>
                    <a:lumOff val="35000"/>
                  </a:schemeClr>
                </a:solidFill>
                <a:latin typeface="宋体" pitchFamily="2" charset="-122"/>
                <a:ea typeface="宋体" pitchFamily="2" charset="-122"/>
                <a:cs typeface="+mn-ea"/>
              </a:rPr>
              <a:t>/</a:t>
            </a:r>
            <a:r>
              <a:rPr lang="zh-CN" altLang="en-US" sz="1600" kern="100" dirty="0">
                <a:solidFill>
                  <a:schemeClr val="tx1">
                    <a:lumMod val="65000"/>
                    <a:lumOff val="35000"/>
                  </a:schemeClr>
                </a:solidFill>
                <a:latin typeface="宋体" pitchFamily="2" charset="-122"/>
                <a:ea typeface="宋体" pitchFamily="2" charset="-122"/>
                <a:cs typeface="+mn-ea"/>
              </a:rPr>
              <a:t>支付宝扫码登录</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en-US" altLang="zh-CN" sz="1600" kern="100" dirty="0">
                <a:solidFill>
                  <a:schemeClr val="tx1">
                    <a:lumMod val="65000"/>
                    <a:lumOff val="35000"/>
                  </a:schemeClr>
                </a:solidFill>
                <a:latin typeface="宋体" pitchFamily="2" charset="-122"/>
                <a:ea typeface="宋体" pitchFamily="2" charset="-122"/>
                <a:cs typeface="+mn-ea"/>
              </a:rPr>
              <a:t>E</a:t>
            </a:r>
            <a:r>
              <a:rPr lang="zh-CN" altLang="en-US" sz="1600" kern="100" dirty="0">
                <a:solidFill>
                  <a:schemeClr val="tx1">
                    <a:lumMod val="65000"/>
                    <a:lumOff val="35000"/>
                  </a:schemeClr>
                </a:solidFill>
                <a:latin typeface="宋体" pitchFamily="2" charset="-122"/>
                <a:ea typeface="宋体" pitchFamily="2" charset="-122"/>
                <a:cs typeface="+mn-ea"/>
              </a:rPr>
              <a:t>证通登录</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自助办证</a:t>
            </a:r>
            <a:endParaRPr lang="zh-CN" altLang="en-US"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自助借书</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自助还书</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自助查询</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自助续借</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异常操作提醒</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凭条打印</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en-US" altLang="zh-CN" sz="1600" kern="100" dirty="0">
                <a:solidFill>
                  <a:schemeClr val="tx1">
                    <a:lumMod val="65000"/>
                    <a:lumOff val="35000"/>
                  </a:schemeClr>
                </a:solidFill>
                <a:latin typeface="宋体" pitchFamily="2" charset="-122"/>
                <a:ea typeface="宋体" pitchFamily="2" charset="-122"/>
                <a:cs typeface="+mn-ea"/>
              </a:rPr>
              <a:t>LED</a:t>
            </a:r>
            <a:r>
              <a:rPr lang="zh-CN" altLang="en-US" sz="1600" kern="100" dirty="0">
                <a:solidFill>
                  <a:schemeClr val="tx1">
                    <a:lumMod val="65000"/>
                    <a:lumOff val="35000"/>
                  </a:schemeClr>
                </a:solidFill>
                <a:latin typeface="宋体" pitchFamily="2" charset="-122"/>
                <a:ea typeface="宋体" pitchFamily="2" charset="-122"/>
                <a:cs typeface="+mn-ea"/>
              </a:rPr>
              <a:t>引导</a:t>
            </a:r>
            <a:endParaRPr lang="zh-CN" altLang="en-US"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电子锁（打印仓）</a:t>
            </a:r>
            <a:endParaRPr lang="zh-CN" altLang="en-US"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氛围灯</a:t>
            </a:r>
            <a:endParaRPr lang="zh-CN" altLang="en-US" sz="1600" kern="100" dirty="0">
              <a:solidFill>
                <a:schemeClr val="tx1">
                  <a:lumMod val="65000"/>
                  <a:lumOff val="35000"/>
                </a:schemeClr>
              </a:solidFill>
              <a:latin typeface="宋体" pitchFamily="2" charset="-122"/>
              <a:ea typeface="宋体" pitchFamily="2" charset="-122"/>
              <a:cs typeface="+mn-ea"/>
            </a:endParaRPr>
          </a:p>
        </p:txBody>
      </p:sp>
      <p:sp>
        <p:nvSpPr>
          <p:cNvPr id="2" name="矩形 1"/>
          <p:cNvSpPr/>
          <p:nvPr/>
        </p:nvSpPr>
        <p:spPr>
          <a:xfrm>
            <a:off x="6744666" y="1851250"/>
            <a:ext cx="5021393" cy="4770537"/>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遵循标准：</a:t>
            </a:r>
            <a:r>
              <a:rPr lang="en-US" altLang="zh-CN" sz="1600" kern="100" dirty="0">
                <a:solidFill>
                  <a:schemeClr val="tx1">
                    <a:lumMod val="65000"/>
                    <a:lumOff val="35000"/>
                  </a:schemeClr>
                </a:solidFill>
                <a:latin typeface="宋体" pitchFamily="2" charset="-122"/>
                <a:ea typeface="宋体" pitchFamily="2" charset="-122"/>
                <a:cs typeface="+mn-ea"/>
                <a:sym typeface="+mn-ea"/>
              </a:rPr>
              <a:t>ISO15693</a:t>
            </a:r>
            <a:r>
              <a:rPr lang="zh-CN" altLang="en-US" sz="1600" kern="100" dirty="0">
                <a:solidFill>
                  <a:schemeClr val="tx1">
                    <a:lumMod val="65000"/>
                    <a:lumOff val="35000"/>
                  </a:schemeClr>
                </a:solidFill>
                <a:latin typeface="宋体" pitchFamily="2" charset="-122"/>
                <a:ea typeface="宋体" pitchFamily="2" charset="-122"/>
                <a:cs typeface="+mn-ea"/>
                <a:sym typeface="+mn-ea"/>
              </a:rPr>
              <a:t> </a:t>
            </a:r>
            <a:r>
              <a:rPr lang="en-US" altLang="zh-CN" sz="1600" kern="100" dirty="0">
                <a:solidFill>
                  <a:schemeClr val="tx1">
                    <a:lumMod val="65000"/>
                    <a:lumOff val="35000"/>
                  </a:schemeClr>
                </a:solidFill>
                <a:latin typeface="宋体" pitchFamily="2" charset="-122"/>
                <a:ea typeface="宋体" pitchFamily="2" charset="-122"/>
                <a:cs typeface="+mn-ea"/>
                <a:sym typeface="+mn-ea"/>
              </a:rPr>
              <a:t>ISO18000-3</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工作频率：</a:t>
            </a:r>
            <a:r>
              <a:rPr lang="en-US" altLang="zh-CN" sz="1600" kern="100" dirty="0">
                <a:solidFill>
                  <a:schemeClr val="tx1">
                    <a:lumMod val="65000"/>
                    <a:lumOff val="35000"/>
                  </a:schemeClr>
                </a:solidFill>
                <a:latin typeface="宋体" pitchFamily="2" charset="-122"/>
                <a:ea typeface="宋体" pitchFamily="2" charset="-122"/>
                <a:cs typeface="+mn-ea"/>
                <a:sym typeface="+mn-ea"/>
              </a:rPr>
              <a:t>13.56MHz</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规格尺寸：</a:t>
            </a:r>
            <a:endParaRPr lang="en-US" altLang="zh-CN" sz="1600" kern="100" dirty="0">
              <a:solidFill>
                <a:schemeClr val="tx1">
                  <a:lumMod val="65000"/>
                  <a:lumOff val="35000"/>
                </a:schemeClr>
              </a:solidFill>
              <a:latin typeface="宋体" pitchFamily="2" charset="-122"/>
              <a:ea typeface="宋体" pitchFamily="2" charset="-122"/>
              <a:cs typeface="+mn-ea"/>
            </a:endParaRPr>
          </a:p>
          <a:p>
            <a:r>
              <a:rPr lang="en-US" altLang="zh-CN" sz="1600" kern="100" dirty="0">
                <a:solidFill>
                  <a:schemeClr val="tx1">
                    <a:lumMod val="65000"/>
                    <a:lumOff val="35000"/>
                  </a:schemeClr>
                </a:solidFill>
                <a:latin typeface="宋体" pitchFamily="2" charset="-122"/>
                <a:ea typeface="宋体" pitchFamily="2" charset="-122"/>
                <a:cs typeface="+mn-ea"/>
              </a:rPr>
              <a:t>   </a:t>
            </a:r>
            <a:r>
              <a:rPr lang="en-US" altLang="zh-CN" sz="1400" kern="100" dirty="0">
                <a:solidFill>
                  <a:schemeClr val="tx1">
                    <a:lumMod val="65000"/>
                    <a:lumOff val="35000"/>
                  </a:schemeClr>
                </a:solidFill>
                <a:latin typeface="宋体" pitchFamily="2" charset="-122"/>
                <a:ea typeface="宋体" pitchFamily="2" charset="-122"/>
                <a:cs typeface="+mn-ea"/>
              </a:rPr>
              <a:t>700mm * 825mm * 1605mm (</a:t>
            </a:r>
            <a:r>
              <a:rPr lang="zh-CN" altLang="en-US" sz="1400" kern="100" dirty="0">
                <a:solidFill>
                  <a:schemeClr val="tx1">
                    <a:lumMod val="65000"/>
                    <a:lumOff val="35000"/>
                  </a:schemeClr>
                </a:solidFill>
                <a:latin typeface="宋体" pitchFamily="2" charset="-122"/>
                <a:ea typeface="宋体" pitchFamily="2" charset="-122"/>
                <a:cs typeface="+mn-ea"/>
              </a:rPr>
              <a:t>长*宽*高</a:t>
            </a:r>
            <a:r>
              <a:rPr lang="en-US" altLang="zh-CN" sz="1400" kern="100" dirty="0">
                <a:solidFill>
                  <a:schemeClr val="tx1">
                    <a:lumMod val="65000"/>
                    <a:lumOff val="35000"/>
                  </a:schemeClr>
                </a:solidFill>
                <a:latin typeface="宋体" pitchFamily="2" charset="-122"/>
                <a:ea typeface="宋体" pitchFamily="2" charset="-122"/>
                <a:cs typeface="+mn-ea"/>
              </a:rPr>
              <a:t>)</a:t>
            </a:r>
            <a:endParaRPr lang="en-US" altLang="zh-CN" sz="14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设备净重：</a:t>
            </a:r>
            <a:r>
              <a:rPr lang="en-US" altLang="zh-CN" sz="1600" kern="100" dirty="0">
                <a:solidFill>
                  <a:schemeClr val="tx1">
                    <a:lumMod val="65000"/>
                    <a:lumOff val="35000"/>
                  </a:schemeClr>
                </a:solidFill>
                <a:latin typeface="宋体" pitchFamily="2" charset="-122"/>
                <a:ea typeface="宋体" pitchFamily="2" charset="-122"/>
                <a:cs typeface="+mn-ea"/>
              </a:rPr>
              <a:t>100kg</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额定功率：</a:t>
            </a:r>
            <a:r>
              <a:rPr lang="en-US" altLang="zh-CN" sz="1600" kern="100" dirty="0">
                <a:solidFill>
                  <a:schemeClr val="tx1">
                    <a:lumMod val="65000"/>
                    <a:lumOff val="35000"/>
                  </a:schemeClr>
                </a:solidFill>
                <a:latin typeface="宋体" pitchFamily="2" charset="-122"/>
                <a:ea typeface="宋体" pitchFamily="2" charset="-122"/>
                <a:cs typeface="+mn-ea"/>
                <a:sym typeface="+mn-ea"/>
              </a:rPr>
              <a:t>130W</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机体材质：</a:t>
            </a:r>
            <a:r>
              <a:rPr lang="zh-CN" altLang="en-US" sz="1600" kern="100" dirty="0">
                <a:solidFill>
                  <a:schemeClr val="tx1">
                    <a:lumMod val="65000"/>
                    <a:lumOff val="35000"/>
                  </a:schemeClr>
                </a:solidFill>
                <a:latin typeface="宋体" pitchFamily="2" charset="-122"/>
                <a:ea typeface="宋体" pitchFamily="2" charset="-122"/>
                <a:cs typeface="+mn-ea"/>
              </a:rPr>
              <a:t>冷轧钢板</a:t>
            </a:r>
            <a:r>
              <a:rPr lang="en-US" altLang="zh-CN" sz="1600" kern="100" dirty="0">
                <a:solidFill>
                  <a:schemeClr val="tx1">
                    <a:lumMod val="65000"/>
                    <a:lumOff val="35000"/>
                  </a:schemeClr>
                </a:solidFill>
                <a:latin typeface="宋体" pitchFamily="2" charset="-122"/>
                <a:ea typeface="宋体" pitchFamily="2" charset="-122"/>
                <a:cs typeface="+mn-ea"/>
              </a:rPr>
              <a:t>+</a:t>
            </a:r>
            <a:r>
              <a:rPr lang="zh-CN" altLang="en-US" sz="1600" kern="100" dirty="0">
                <a:solidFill>
                  <a:schemeClr val="tx1">
                    <a:lumMod val="65000"/>
                    <a:lumOff val="35000"/>
                  </a:schemeClr>
                </a:solidFill>
                <a:latin typeface="宋体" pitchFamily="2" charset="-122"/>
                <a:ea typeface="宋体" pitchFamily="2" charset="-122"/>
                <a:cs typeface="+mn-ea"/>
              </a:rPr>
              <a:t>钢化玻璃，表面亮银喷塑处理</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主触摸显示屏：</a:t>
            </a:r>
            <a:r>
              <a:rPr lang="en-US" altLang="zh-CN" sz="1600" kern="100" dirty="0">
                <a:solidFill>
                  <a:schemeClr val="tx1">
                    <a:lumMod val="65000"/>
                    <a:lumOff val="35000"/>
                  </a:schemeClr>
                </a:solidFill>
                <a:latin typeface="宋体" pitchFamily="2" charset="-122"/>
                <a:ea typeface="宋体" pitchFamily="2" charset="-122"/>
                <a:cs typeface="+mn-ea"/>
              </a:rPr>
              <a:t>21.5</a:t>
            </a:r>
            <a:r>
              <a:rPr lang="zh-CN" altLang="en-US" sz="1600" kern="100" dirty="0">
                <a:solidFill>
                  <a:schemeClr val="tx1">
                    <a:lumMod val="65000"/>
                    <a:lumOff val="35000"/>
                  </a:schemeClr>
                </a:solidFill>
                <a:latin typeface="宋体" pitchFamily="2" charset="-122"/>
                <a:ea typeface="宋体" pitchFamily="2" charset="-122"/>
                <a:cs typeface="+mn-ea"/>
              </a:rPr>
              <a:t>寸电容屏，分辨率</a:t>
            </a:r>
            <a:r>
              <a:rPr lang="en-US" altLang="zh-CN" sz="1600" kern="100" dirty="0">
                <a:solidFill>
                  <a:schemeClr val="tx1">
                    <a:lumMod val="65000"/>
                    <a:lumOff val="35000"/>
                  </a:schemeClr>
                </a:solidFill>
                <a:latin typeface="宋体" pitchFamily="2" charset="-122"/>
                <a:ea typeface="宋体" pitchFamily="2" charset="-122"/>
                <a:cs typeface="+mn-ea"/>
              </a:rPr>
              <a:t>1920*1080 </a:t>
            </a:r>
            <a:r>
              <a:rPr lang="zh-CN" altLang="en-US" sz="1600" kern="100" dirty="0">
                <a:solidFill>
                  <a:schemeClr val="tx1">
                    <a:lumMod val="65000"/>
                    <a:lumOff val="35000"/>
                  </a:schemeClr>
                </a:solidFill>
                <a:latin typeface="宋体" pitchFamily="2" charset="-122"/>
                <a:ea typeface="宋体" pitchFamily="2" charset="-122"/>
                <a:cs typeface="+mn-ea"/>
              </a:rPr>
              <a:t>竖屏</a:t>
            </a:r>
            <a:endParaRPr lang="zh-CN" altLang="en-US"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工控主机：</a:t>
            </a:r>
            <a:r>
              <a:rPr lang="en-US" altLang="zh-CN" sz="1600" kern="100" dirty="0">
                <a:solidFill>
                  <a:schemeClr val="tx1">
                    <a:lumMod val="65000"/>
                    <a:lumOff val="35000"/>
                  </a:schemeClr>
                </a:solidFill>
                <a:latin typeface="宋体" pitchFamily="2" charset="-122"/>
                <a:ea typeface="宋体" pitchFamily="2" charset="-122"/>
                <a:cs typeface="+mn-ea"/>
              </a:rPr>
              <a:t>EPC-6955(I3</a:t>
            </a:r>
            <a:r>
              <a:rPr lang="zh-CN" altLang="en-US" sz="1600" kern="100" dirty="0">
                <a:solidFill>
                  <a:schemeClr val="tx1">
                    <a:lumMod val="65000"/>
                    <a:lumOff val="35000"/>
                  </a:schemeClr>
                </a:solidFill>
                <a:latin typeface="宋体" pitchFamily="2" charset="-122"/>
                <a:ea typeface="宋体" pitchFamily="2" charset="-122"/>
                <a:cs typeface="+mn-ea"/>
              </a:rPr>
              <a:t>四代双核四线程</a:t>
            </a:r>
            <a:r>
              <a:rPr lang="en-US" altLang="zh-CN" sz="1600" kern="100" dirty="0">
                <a:solidFill>
                  <a:schemeClr val="tx1">
                    <a:lumMod val="65000"/>
                    <a:lumOff val="35000"/>
                  </a:schemeClr>
                </a:solidFill>
                <a:latin typeface="宋体" pitchFamily="2" charset="-122"/>
                <a:ea typeface="宋体" pitchFamily="2" charset="-122"/>
                <a:cs typeface="+mn-ea"/>
              </a:rPr>
              <a:t>3.0G/4GB</a:t>
            </a:r>
            <a:r>
              <a:rPr lang="zh-CN" altLang="en-US" sz="1600" kern="100" dirty="0">
                <a:solidFill>
                  <a:schemeClr val="tx1">
                    <a:lumMod val="65000"/>
                    <a:lumOff val="35000"/>
                  </a:schemeClr>
                </a:solidFill>
                <a:latin typeface="宋体" pitchFamily="2" charset="-122"/>
                <a:ea typeface="宋体" pitchFamily="2" charset="-122"/>
                <a:cs typeface="+mn-ea"/>
              </a:rPr>
              <a:t>内存</a:t>
            </a:r>
            <a:r>
              <a:rPr lang="en-US" altLang="zh-CN" sz="1600" kern="100" dirty="0">
                <a:solidFill>
                  <a:schemeClr val="tx1">
                    <a:lumMod val="65000"/>
                    <a:lumOff val="35000"/>
                  </a:schemeClr>
                </a:solidFill>
                <a:latin typeface="宋体" pitchFamily="2" charset="-122"/>
                <a:ea typeface="宋体" pitchFamily="2" charset="-122"/>
                <a:cs typeface="+mn-ea"/>
              </a:rPr>
              <a:t>/500HDD/6</a:t>
            </a:r>
            <a:r>
              <a:rPr lang="zh-CN" altLang="en-US" sz="1600" kern="100" dirty="0">
                <a:solidFill>
                  <a:schemeClr val="tx1">
                    <a:lumMod val="65000"/>
                    <a:lumOff val="35000"/>
                  </a:schemeClr>
                </a:solidFill>
                <a:latin typeface="宋体" pitchFamily="2" charset="-122"/>
                <a:ea typeface="宋体" pitchFamily="2" charset="-122"/>
                <a:cs typeface="+mn-ea"/>
              </a:rPr>
              <a:t>串口</a:t>
            </a:r>
            <a:r>
              <a:rPr lang="en-US" altLang="zh-CN" sz="1600" kern="100" dirty="0">
                <a:solidFill>
                  <a:schemeClr val="tx1">
                    <a:lumMod val="65000"/>
                    <a:lumOff val="35000"/>
                  </a:schemeClr>
                </a:solidFill>
                <a:latin typeface="宋体" pitchFamily="2" charset="-122"/>
                <a:ea typeface="宋体" pitchFamily="2" charset="-122"/>
                <a:cs typeface="+mn-ea"/>
              </a:rPr>
              <a:t>6USB)</a:t>
            </a:r>
            <a:r>
              <a:rPr lang="zh-CN" altLang="en-US" sz="1600" kern="100" dirty="0">
                <a:solidFill>
                  <a:schemeClr val="tx1">
                    <a:lumMod val="65000"/>
                    <a:lumOff val="35000"/>
                  </a:schemeClr>
                </a:solidFill>
                <a:latin typeface="宋体" pitchFamily="2" charset="-122"/>
                <a:ea typeface="宋体" pitchFamily="2" charset="-122"/>
                <a:cs typeface="+mn-ea"/>
              </a:rPr>
              <a:t>，</a:t>
            </a:r>
            <a:r>
              <a:rPr lang="en-US" altLang="zh-CN" sz="1600" kern="100" dirty="0">
                <a:solidFill>
                  <a:schemeClr val="tx1">
                    <a:lumMod val="65000"/>
                    <a:lumOff val="35000"/>
                  </a:schemeClr>
                </a:solidFill>
                <a:latin typeface="宋体" pitchFamily="2" charset="-122"/>
                <a:ea typeface="宋体" pitchFamily="2" charset="-122"/>
                <a:cs typeface="+mn-ea"/>
              </a:rPr>
              <a:t>Windows 7 </a:t>
            </a:r>
            <a:r>
              <a:rPr lang="zh-CN" altLang="en-US" sz="1600" kern="100" dirty="0">
                <a:solidFill>
                  <a:schemeClr val="tx1">
                    <a:lumMod val="65000"/>
                    <a:lumOff val="35000"/>
                  </a:schemeClr>
                </a:solidFill>
                <a:latin typeface="宋体" pitchFamily="2" charset="-122"/>
                <a:ea typeface="宋体" pitchFamily="2" charset="-122"/>
                <a:cs typeface="+mn-ea"/>
              </a:rPr>
              <a:t>专业版</a:t>
            </a:r>
            <a:endParaRPr lang="zh-CN" altLang="en-US"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识读能力：</a:t>
            </a:r>
            <a:r>
              <a:rPr lang="en-US" altLang="zh-CN" sz="1600" kern="100" dirty="0">
                <a:solidFill>
                  <a:schemeClr val="tx1">
                    <a:lumMod val="65000"/>
                    <a:lumOff val="35000"/>
                  </a:schemeClr>
                </a:solidFill>
                <a:latin typeface="宋体" pitchFamily="2" charset="-122"/>
                <a:ea typeface="宋体" pitchFamily="2" charset="-122"/>
                <a:cs typeface="+mn-ea"/>
                <a:sym typeface="+mn-ea"/>
              </a:rPr>
              <a:t>5</a:t>
            </a:r>
            <a:r>
              <a:rPr lang="zh-CN" altLang="en-US" sz="1600" kern="100" dirty="0">
                <a:solidFill>
                  <a:schemeClr val="tx1">
                    <a:lumMod val="65000"/>
                    <a:lumOff val="35000"/>
                  </a:schemeClr>
                </a:solidFill>
                <a:latin typeface="宋体" pitchFamily="2" charset="-122"/>
                <a:ea typeface="宋体" pitchFamily="2" charset="-122"/>
                <a:cs typeface="+mn-ea"/>
                <a:sym typeface="+mn-ea"/>
              </a:rPr>
              <a:t>本</a:t>
            </a:r>
            <a:r>
              <a:rPr lang="en-US" altLang="zh-CN" sz="1600" kern="100" dirty="0">
                <a:solidFill>
                  <a:schemeClr val="tx1">
                    <a:lumMod val="65000"/>
                    <a:lumOff val="35000"/>
                  </a:schemeClr>
                </a:solidFill>
                <a:latin typeface="宋体" pitchFamily="2" charset="-122"/>
                <a:ea typeface="宋体" pitchFamily="2" charset="-122"/>
                <a:cs typeface="+mn-ea"/>
                <a:sym typeface="+mn-ea"/>
              </a:rPr>
              <a:t>/</a:t>
            </a:r>
            <a:r>
              <a:rPr lang="zh-CN" altLang="en-US" sz="1600" kern="100" dirty="0">
                <a:solidFill>
                  <a:schemeClr val="tx1">
                    <a:lumMod val="65000"/>
                    <a:lumOff val="35000"/>
                  </a:schemeClr>
                </a:solidFill>
                <a:latin typeface="宋体" pitchFamily="2" charset="-122"/>
                <a:ea typeface="宋体" pitchFamily="2" charset="-122"/>
                <a:cs typeface="+mn-ea"/>
                <a:sym typeface="+mn-ea"/>
              </a:rPr>
              <a:t>次</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操作高度：书台距地面高度</a:t>
            </a:r>
            <a:r>
              <a:rPr lang="en-US" altLang="zh-CN" sz="1600" kern="100" dirty="0">
                <a:solidFill>
                  <a:schemeClr val="tx1">
                    <a:lumMod val="65000"/>
                    <a:lumOff val="35000"/>
                  </a:schemeClr>
                </a:solidFill>
                <a:latin typeface="宋体" pitchFamily="2" charset="-122"/>
                <a:ea typeface="宋体" pitchFamily="2" charset="-122"/>
                <a:cs typeface="+mn-ea"/>
                <a:sym typeface="+mn-ea"/>
              </a:rPr>
              <a:t>890mm</a:t>
            </a:r>
            <a:r>
              <a:rPr lang="zh-CN" altLang="en-US" sz="1600" kern="100" dirty="0">
                <a:solidFill>
                  <a:schemeClr val="tx1">
                    <a:lumMod val="65000"/>
                    <a:lumOff val="35000"/>
                  </a:schemeClr>
                </a:solidFill>
                <a:latin typeface="宋体" pitchFamily="2" charset="-122"/>
                <a:ea typeface="宋体" pitchFamily="2" charset="-122"/>
                <a:cs typeface="+mn-ea"/>
                <a:sym typeface="+mn-ea"/>
              </a:rPr>
              <a:t>；触摸显示屏中心距地面高度</a:t>
            </a:r>
            <a:r>
              <a:rPr lang="en-US" altLang="zh-CN" sz="1600" kern="100" dirty="0">
                <a:solidFill>
                  <a:schemeClr val="tx1">
                    <a:lumMod val="65000"/>
                    <a:lumOff val="35000"/>
                  </a:schemeClr>
                </a:solidFill>
                <a:latin typeface="宋体" pitchFamily="2" charset="-122"/>
                <a:ea typeface="宋体" pitchFamily="2" charset="-122"/>
                <a:cs typeface="+mn-ea"/>
                <a:sym typeface="+mn-ea"/>
              </a:rPr>
              <a:t>1350mm</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应用系统软件可与深圳市图书馆之城后台管理系统、监管平台系统、图书馆读者认证系统实现无缝对接</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设备防水、防尘等级项≥</a:t>
            </a:r>
            <a:r>
              <a:rPr lang="en-US" altLang="zh-CN" sz="1600" kern="100" dirty="0">
                <a:solidFill>
                  <a:schemeClr val="tx1">
                    <a:lumMod val="65000"/>
                    <a:lumOff val="35000"/>
                  </a:schemeClr>
                </a:solidFill>
                <a:latin typeface="宋体" pitchFamily="2" charset="-122"/>
                <a:ea typeface="宋体" pitchFamily="2" charset="-122"/>
                <a:cs typeface="+mn-ea"/>
                <a:sym typeface="+mn-ea"/>
              </a:rPr>
              <a:t>IP65</a:t>
            </a:r>
            <a:r>
              <a:rPr lang="zh-CN" altLang="en-US" sz="1600" kern="100" dirty="0">
                <a:solidFill>
                  <a:schemeClr val="tx1">
                    <a:lumMod val="65000"/>
                    <a:lumOff val="35000"/>
                  </a:schemeClr>
                </a:solidFill>
                <a:latin typeface="宋体" pitchFamily="2" charset="-122"/>
                <a:ea typeface="宋体" pitchFamily="2" charset="-122"/>
                <a:cs typeface="+mn-ea"/>
                <a:sym typeface="+mn-ea"/>
              </a:rPr>
              <a:t>，符合外壳防护等级标准，且通过</a:t>
            </a:r>
            <a:r>
              <a:rPr lang="en-US" altLang="zh-CN" sz="1600" kern="100" dirty="0">
                <a:solidFill>
                  <a:schemeClr val="tx1">
                    <a:lumMod val="65000"/>
                    <a:lumOff val="35000"/>
                  </a:schemeClr>
                </a:solidFill>
                <a:latin typeface="宋体" pitchFamily="2" charset="-122"/>
                <a:ea typeface="宋体" pitchFamily="2" charset="-122"/>
                <a:cs typeface="+mn-ea"/>
                <a:sym typeface="+mn-ea"/>
              </a:rPr>
              <a:t>IP</a:t>
            </a:r>
            <a:r>
              <a:rPr lang="zh-CN" altLang="en-US" sz="1600" kern="100" dirty="0">
                <a:solidFill>
                  <a:schemeClr val="tx1">
                    <a:lumMod val="65000"/>
                    <a:lumOff val="35000"/>
                  </a:schemeClr>
                </a:solidFill>
                <a:latin typeface="宋体" pitchFamily="2" charset="-122"/>
                <a:ea typeface="宋体" pitchFamily="2" charset="-122"/>
                <a:cs typeface="+mn-ea"/>
                <a:sym typeface="+mn-ea"/>
              </a:rPr>
              <a:t>防护等级测试，具有相关检测报告</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a:xfrm flipH="true">
            <a:off x="779140" y="5379118"/>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移动还书箱</a:t>
            </a:r>
            <a:endParaRPr lang="zh-CN" altLang="en-US" dirty="0">
              <a:solidFill>
                <a:schemeClr val="bg1"/>
              </a:solidFill>
              <a:sym typeface="Arial" panose="02080604020202020204" pitchFamily="34" charset="0"/>
            </a:endParaRPr>
          </a:p>
        </p:txBody>
      </p:sp>
      <p:sp>
        <p:nvSpPr>
          <p:cNvPr id="3" name="矩形 2"/>
          <p:cNvSpPr/>
          <p:nvPr/>
        </p:nvSpPr>
        <p:spPr>
          <a:xfrm>
            <a:off x="5009001" y="1164450"/>
            <a:ext cx="6779045" cy="607695"/>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移动还书箱是用于承接分拣系统或读者归还图书的产品，具有自动升降功能，有铝型材结构、压缩弹簧、电木托板、推拉把手等部件构成。</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pic>
        <p:nvPicPr>
          <p:cNvPr id="11" name="图片 10"/>
          <p:cNvPicPr/>
          <p:nvPr/>
        </p:nvPicPr>
        <p:blipFill>
          <a:blip r:embed="rId2"/>
          <a:stretch>
            <a:fillRect/>
          </a:stretch>
        </p:blipFill>
        <p:spPr>
          <a:xfrm>
            <a:off x="896922" y="2025158"/>
            <a:ext cx="2753073" cy="2467172"/>
          </a:xfrm>
          <a:prstGeom prst="rect">
            <a:avLst/>
          </a:prstGeom>
          <a:noFill/>
          <a:ln w="9525">
            <a:noFill/>
          </a:ln>
        </p:spPr>
      </p:pic>
      <p:sp>
        <p:nvSpPr>
          <p:cNvPr id="10" name="矩形 9"/>
          <p:cNvSpPr/>
          <p:nvPr/>
        </p:nvSpPr>
        <p:spPr>
          <a:xfrm>
            <a:off x="7819552" y="3885830"/>
            <a:ext cx="3676947" cy="2062103"/>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规格尺寸</a:t>
            </a:r>
            <a:r>
              <a:rPr lang="en-US" altLang="zh-CN" sz="1600" kern="100" dirty="0">
                <a:solidFill>
                  <a:schemeClr val="tx1">
                    <a:lumMod val="65000"/>
                    <a:lumOff val="35000"/>
                  </a:schemeClr>
                </a:solidFill>
                <a:latin typeface="宋体" pitchFamily="2" charset="-122"/>
                <a:ea typeface="宋体" pitchFamily="2" charset="-122"/>
                <a:cs typeface="+mn-ea"/>
              </a:rPr>
              <a:t>: </a:t>
            </a:r>
            <a:endParaRPr lang="en-US" altLang="zh-CN" sz="1600" kern="100" dirty="0">
              <a:solidFill>
                <a:schemeClr val="tx1">
                  <a:lumMod val="65000"/>
                  <a:lumOff val="35000"/>
                </a:schemeClr>
              </a:solidFill>
              <a:latin typeface="宋体" pitchFamily="2" charset="-122"/>
              <a:ea typeface="宋体" pitchFamily="2" charset="-122"/>
              <a:cs typeface="+mn-ea"/>
            </a:endParaRPr>
          </a:p>
          <a:p>
            <a:pPr lvl="0"/>
            <a:r>
              <a:rPr lang="en-US" altLang="zh-CN" sz="1600" kern="100" dirty="0">
                <a:solidFill>
                  <a:schemeClr val="tx1">
                    <a:lumMod val="65000"/>
                    <a:lumOff val="35000"/>
                  </a:schemeClr>
                </a:solidFill>
                <a:latin typeface="宋体" pitchFamily="2" charset="-122"/>
                <a:ea typeface="宋体" pitchFamily="2" charset="-122"/>
                <a:cs typeface="+mn-ea"/>
              </a:rPr>
              <a:t>   650mm * 570mm * 780mm (</a:t>
            </a:r>
            <a:r>
              <a:rPr lang="zh-CN" altLang="zh-CN" sz="1600" kern="100" dirty="0">
                <a:solidFill>
                  <a:schemeClr val="tx1">
                    <a:lumMod val="65000"/>
                    <a:lumOff val="35000"/>
                  </a:schemeClr>
                </a:solidFill>
                <a:latin typeface="宋体" pitchFamily="2" charset="-122"/>
                <a:ea typeface="宋体" pitchFamily="2" charset="-122"/>
                <a:cs typeface="+mn-ea"/>
              </a:rPr>
              <a:t>长</a:t>
            </a:r>
            <a:r>
              <a:rPr lang="en-US" altLang="zh-CN" sz="1600" kern="100" dirty="0">
                <a:solidFill>
                  <a:schemeClr val="tx1">
                    <a:lumMod val="65000"/>
                    <a:lumOff val="35000"/>
                  </a:schemeClr>
                </a:solidFill>
                <a:latin typeface="宋体" pitchFamily="2" charset="-122"/>
                <a:ea typeface="宋体" pitchFamily="2" charset="-122"/>
                <a:cs typeface="+mn-ea"/>
              </a:rPr>
              <a:t>*</a:t>
            </a:r>
            <a:r>
              <a:rPr lang="zh-CN" altLang="zh-CN" sz="1600" kern="100" dirty="0">
                <a:solidFill>
                  <a:schemeClr val="tx1">
                    <a:lumMod val="65000"/>
                    <a:lumOff val="35000"/>
                  </a:schemeClr>
                </a:solidFill>
                <a:latin typeface="宋体" pitchFamily="2" charset="-122"/>
                <a:ea typeface="宋体" pitchFamily="2" charset="-122"/>
                <a:cs typeface="+mn-ea"/>
              </a:rPr>
              <a:t>宽</a:t>
            </a:r>
            <a:r>
              <a:rPr lang="en-US" altLang="zh-CN" sz="1600" kern="100" dirty="0">
                <a:solidFill>
                  <a:schemeClr val="tx1">
                    <a:lumMod val="65000"/>
                    <a:lumOff val="35000"/>
                  </a:schemeClr>
                </a:solidFill>
                <a:latin typeface="宋体" pitchFamily="2" charset="-122"/>
                <a:ea typeface="宋体" pitchFamily="2" charset="-122"/>
                <a:cs typeface="+mn-ea"/>
              </a:rPr>
              <a:t>*</a:t>
            </a:r>
            <a:r>
              <a:rPr lang="zh-CN" altLang="zh-CN" sz="1600" kern="100" dirty="0">
                <a:solidFill>
                  <a:schemeClr val="tx1">
                    <a:lumMod val="65000"/>
                    <a:lumOff val="35000"/>
                  </a:schemeClr>
                </a:solidFill>
                <a:latin typeface="宋体" pitchFamily="2" charset="-122"/>
                <a:ea typeface="宋体" pitchFamily="2" charset="-122"/>
                <a:cs typeface="+mn-ea"/>
              </a:rPr>
              <a:t>高</a:t>
            </a:r>
            <a:r>
              <a:rPr lang="en-US" altLang="zh-CN" sz="1600" kern="100" dirty="0">
                <a:solidFill>
                  <a:schemeClr val="tx1">
                    <a:lumMod val="65000"/>
                    <a:lumOff val="35000"/>
                  </a:schemeClr>
                </a:solidFill>
                <a:latin typeface="宋体" pitchFamily="2" charset="-122"/>
                <a:ea typeface="宋体" pitchFamily="2" charset="-122"/>
                <a:cs typeface="+mn-ea"/>
              </a:rPr>
              <a:t>)</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净重</a:t>
            </a:r>
            <a:r>
              <a:rPr lang="en-US" altLang="zh-CN" sz="1600" kern="100" dirty="0">
                <a:solidFill>
                  <a:schemeClr val="tx1">
                    <a:lumMod val="65000"/>
                    <a:lumOff val="35000"/>
                  </a:schemeClr>
                </a:solidFill>
                <a:latin typeface="宋体" pitchFamily="2" charset="-122"/>
                <a:ea typeface="宋体" pitchFamily="2" charset="-122"/>
                <a:cs typeface="+mn-ea"/>
              </a:rPr>
              <a:t>: 20kg</a:t>
            </a:r>
            <a:endParaRPr lang="zh-CN"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存储容量：</a:t>
            </a:r>
            <a:r>
              <a:rPr lang="en-US" altLang="zh-CN" sz="1600" kern="100" dirty="0">
                <a:solidFill>
                  <a:schemeClr val="tx1">
                    <a:lumMod val="65000"/>
                    <a:lumOff val="35000"/>
                  </a:schemeClr>
                </a:solidFill>
                <a:latin typeface="宋体" pitchFamily="2" charset="-122"/>
                <a:ea typeface="宋体" pitchFamily="2" charset="-122"/>
                <a:cs typeface="+mn-ea"/>
              </a:rPr>
              <a:t>100</a:t>
            </a:r>
            <a:r>
              <a:rPr lang="zh-CN" altLang="en-US" sz="1600" kern="100" dirty="0">
                <a:solidFill>
                  <a:schemeClr val="tx1">
                    <a:lumMod val="65000"/>
                    <a:lumOff val="35000"/>
                  </a:schemeClr>
                </a:solidFill>
                <a:latin typeface="宋体" pitchFamily="2" charset="-122"/>
                <a:ea typeface="宋体" pitchFamily="2" charset="-122"/>
                <a:cs typeface="+mn-ea"/>
              </a:rPr>
              <a:t>册</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有效储存深度</a:t>
            </a:r>
            <a:r>
              <a:rPr lang="en-US" altLang="zh-CN" sz="1600" kern="100" dirty="0">
                <a:solidFill>
                  <a:schemeClr val="tx1">
                    <a:lumMod val="65000"/>
                    <a:lumOff val="35000"/>
                  </a:schemeClr>
                </a:solidFill>
                <a:latin typeface="宋体" pitchFamily="2" charset="-122"/>
                <a:ea typeface="宋体" pitchFamily="2" charset="-122"/>
                <a:cs typeface="+mn-ea"/>
              </a:rPr>
              <a:t>:420mm</a:t>
            </a:r>
            <a:endParaRPr lang="zh-CN"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升降方式：</a:t>
            </a:r>
            <a:r>
              <a:rPr lang="zh-CN" altLang="zh-CN" sz="1600" kern="100" dirty="0">
                <a:solidFill>
                  <a:schemeClr val="tx1">
                    <a:lumMod val="65000"/>
                    <a:lumOff val="35000"/>
                  </a:schemeClr>
                </a:solidFill>
                <a:latin typeface="宋体" pitchFamily="2" charset="-122"/>
                <a:ea typeface="宋体" pitchFamily="2" charset="-122"/>
                <a:cs typeface="+mn-ea"/>
              </a:rPr>
              <a:t> 根据箱内书的重量，自动升降</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移动方式：万向轮，带刹车</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p:txBody>
      </p:sp>
      <p:sp>
        <p:nvSpPr>
          <p:cNvPr id="2" name="矩形 1"/>
          <p:cNvSpPr/>
          <p:nvPr/>
        </p:nvSpPr>
        <p:spPr>
          <a:xfrm>
            <a:off x="5119202" y="2649597"/>
            <a:ext cx="2818909" cy="338554"/>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存放归还图书</a:t>
            </a:r>
            <a:endParaRPr lang="en-US" altLang="zh-CN" sz="1600" kern="100" dirty="0">
              <a:solidFill>
                <a:schemeClr val="tx1">
                  <a:lumMod val="65000"/>
                  <a:lumOff val="35000"/>
                </a:schemeClr>
              </a:solidFill>
              <a:latin typeface="宋体" pitchFamily="2" charset="-122"/>
              <a:ea typeface="宋体" pitchFamily="2" charset="-122"/>
              <a:cs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true"/>
          <p:nvPr>
            <p:custDataLst>
              <p:tags r:id="rId1"/>
            </p:custDataLst>
          </p:nvPr>
        </p:nvSpPr>
        <p:spPr>
          <a:xfrm>
            <a:off x="1078597" y="670707"/>
            <a:ext cx="1835851" cy="242864"/>
          </a:xfrm>
          <a:prstGeom prst="rect">
            <a:avLst/>
          </a:prstGeom>
          <a:noFill/>
        </p:spPr>
        <p:txBody>
          <a:bodyPr wrap="none" lIns="144000" tIns="0" rIns="0" bIns="0" anchor="b" anchorCtr="false">
            <a:noAutofit/>
          </a:bodyPr>
          <a:lstStyle/>
          <a:p>
            <a:endParaRPr lang="zh-CN" altLang="en-US" sz="2400" b="1" dirty="0">
              <a:solidFill>
                <a:schemeClr val="accent1"/>
              </a:solidFill>
            </a:endParaRPr>
          </a:p>
        </p:txBody>
      </p:sp>
      <p:sp>
        <p:nvSpPr>
          <p:cNvPr id="28" name="矩形 27"/>
          <p:cNvSpPr/>
          <p:nvPr>
            <p:custDataLst>
              <p:tags r:id="rId2"/>
            </p:custDataLst>
          </p:nvPr>
        </p:nvSpPr>
        <p:spPr>
          <a:xfrm flipH="true">
            <a:off x="567208" y="5947933"/>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en-US" altLang="zh-CN" dirty="0">
                <a:solidFill>
                  <a:schemeClr val="bg1"/>
                </a:solidFill>
                <a:sym typeface="Arial" panose="02080604020202020204" pitchFamily="34" charset="0"/>
              </a:rPr>
              <a:t>RFID</a:t>
            </a:r>
            <a:r>
              <a:rPr lang="zh-CN" altLang="en-US" dirty="0">
                <a:solidFill>
                  <a:schemeClr val="bg1"/>
                </a:solidFill>
                <a:sym typeface="Arial" panose="02080604020202020204" pitchFamily="34" charset="0"/>
              </a:rPr>
              <a:t>安全门</a:t>
            </a:r>
            <a:endParaRPr lang="zh-CN" altLang="en-US" dirty="0">
              <a:solidFill>
                <a:schemeClr val="bg1"/>
              </a:solidFill>
              <a:sym typeface="Arial" panose="02080604020202020204" pitchFamily="34" charset="0"/>
            </a:endParaRPr>
          </a:p>
        </p:txBody>
      </p:sp>
      <p:sp>
        <p:nvSpPr>
          <p:cNvPr id="3" name="矩形 2"/>
          <p:cNvSpPr/>
          <p:nvPr/>
        </p:nvSpPr>
        <p:spPr>
          <a:xfrm>
            <a:off x="5009002" y="833561"/>
            <a:ext cx="6779045" cy="867930"/>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安全门可对粘贴有</a:t>
            </a:r>
            <a:r>
              <a:rPr lang="en-US" altLang="zh-CN" sz="1400" dirty="0">
                <a:latin typeface="微软雅黑" panose="020B0503020204020204" charset="-122"/>
                <a:ea typeface="微软雅黑" panose="020B0503020204020204" charset="-122"/>
                <a:cs typeface="Times New Roman" panose="02020603050405020304" pitchFamily="18" charset="0"/>
              </a:rPr>
              <a:t>RFID</a:t>
            </a:r>
            <a:r>
              <a:rPr lang="zh-CN" altLang="en-US" sz="1400" dirty="0">
                <a:latin typeface="微软雅黑" panose="020B0503020204020204" charset="-122"/>
                <a:ea typeface="微软雅黑" panose="020B0503020204020204" charset="-122"/>
                <a:cs typeface="Times New Roman" panose="02020603050405020304" pitchFamily="18" charset="0"/>
              </a:rPr>
              <a:t>标签的流通资料进行扫描、安全识别，用于流通部门对流通资料的进行安全控制，以达到防盗和监控的目的。该设备系统通过对贴身携带以及装入背包内的文献状态（是否办理借阅手续）进行判别，以达到防盗和监控的目的。</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pic>
        <p:nvPicPr>
          <p:cNvPr id="11" name="图片 10"/>
          <p:cNvPicPr>
            <a:picLocks noChangeAspect="true"/>
          </p:cNvPicPr>
          <p:nvPr/>
        </p:nvPicPr>
        <p:blipFill>
          <a:blip r:embed="rId3"/>
          <a:stretch>
            <a:fillRect/>
          </a:stretch>
        </p:blipFill>
        <p:spPr>
          <a:xfrm>
            <a:off x="930430" y="1305539"/>
            <a:ext cx="2770505" cy="3946525"/>
          </a:xfrm>
          <a:prstGeom prst="rect">
            <a:avLst/>
          </a:prstGeom>
        </p:spPr>
      </p:pic>
      <p:sp>
        <p:nvSpPr>
          <p:cNvPr id="14" name="矩形 13"/>
          <p:cNvSpPr/>
          <p:nvPr/>
        </p:nvSpPr>
        <p:spPr>
          <a:xfrm>
            <a:off x="7872342" y="1936786"/>
            <a:ext cx="3915705" cy="4770537"/>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遵循标准：</a:t>
            </a:r>
            <a:r>
              <a:rPr lang="en-US" altLang="zh-CN" sz="1600" kern="100" dirty="0">
                <a:solidFill>
                  <a:schemeClr val="tx1">
                    <a:lumMod val="65000"/>
                    <a:lumOff val="35000"/>
                  </a:schemeClr>
                </a:solidFill>
                <a:latin typeface="宋体" pitchFamily="2" charset="-122"/>
                <a:ea typeface="宋体" pitchFamily="2" charset="-122"/>
                <a:cs typeface="+mn-ea"/>
                <a:sym typeface="+mn-ea"/>
              </a:rPr>
              <a:t>ISO15693</a:t>
            </a:r>
            <a:r>
              <a:rPr lang="zh-CN" altLang="en-US" sz="1600" kern="100" dirty="0">
                <a:solidFill>
                  <a:schemeClr val="tx1">
                    <a:lumMod val="65000"/>
                    <a:lumOff val="35000"/>
                  </a:schemeClr>
                </a:solidFill>
                <a:latin typeface="宋体" pitchFamily="2" charset="-122"/>
                <a:ea typeface="宋体" pitchFamily="2" charset="-122"/>
                <a:cs typeface="+mn-ea"/>
                <a:sym typeface="+mn-ea"/>
              </a:rPr>
              <a:t> </a:t>
            </a:r>
            <a:r>
              <a:rPr lang="en-US" altLang="zh-CN" sz="1600" kern="100" dirty="0">
                <a:solidFill>
                  <a:schemeClr val="tx1">
                    <a:lumMod val="65000"/>
                    <a:lumOff val="35000"/>
                  </a:schemeClr>
                </a:solidFill>
                <a:latin typeface="宋体" pitchFamily="2" charset="-122"/>
                <a:ea typeface="宋体" pitchFamily="2" charset="-122"/>
                <a:cs typeface="+mn-ea"/>
                <a:sym typeface="+mn-ea"/>
              </a:rPr>
              <a:t>ISO18000-3</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工作频率：</a:t>
            </a:r>
            <a:r>
              <a:rPr lang="en-US" altLang="zh-CN" sz="1600" kern="100" dirty="0">
                <a:solidFill>
                  <a:schemeClr val="tx1">
                    <a:lumMod val="65000"/>
                    <a:lumOff val="35000"/>
                  </a:schemeClr>
                </a:solidFill>
                <a:latin typeface="宋体" pitchFamily="2" charset="-122"/>
                <a:ea typeface="宋体" pitchFamily="2" charset="-122"/>
                <a:cs typeface="+mn-ea"/>
                <a:sym typeface="+mn-ea"/>
              </a:rPr>
              <a:t>13.56MHz</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规格尺寸</a:t>
            </a:r>
            <a:r>
              <a:rPr lang="en-US" altLang="zh-CN" sz="1600" kern="100" dirty="0">
                <a:solidFill>
                  <a:schemeClr val="tx1">
                    <a:lumMod val="65000"/>
                    <a:lumOff val="35000"/>
                  </a:schemeClr>
                </a:solidFill>
                <a:latin typeface="宋体" pitchFamily="2" charset="-122"/>
                <a:ea typeface="宋体" pitchFamily="2" charset="-122"/>
                <a:cs typeface="+mn-ea"/>
                <a:sym typeface="+mn-ea"/>
              </a:rPr>
              <a:t> (</a:t>
            </a:r>
            <a:r>
              <a:rPr lang="zh-CN" altLang="en-US" sz="1600" kern="100" dirty="0">
                <a:solidFill>
                  <a:schemeClr val="tx1">
                    <a:lumMod val="65000"/>
                    <a:lumOff val="35000"/>
                  </a:schemeClr>
                </a:solidFill>
                <a:latin typeface="宋体" pitchFamily="2" charset="-122"/>
                <a:ea typeface="宋体" pitchFamily="2" charset="-122"/>
                <a:cs typeface="+mn-ea"/>
                <a:sym typeface="+mn-ea"/>
              </a:rPr>
              <a:t>单门</a:t>
            </a:r>
            <a:r>
              <a:rPr lang="en-US" altLang="zh-CN" sz="1600" kern="100" dirty="0">
                <a:solidFill>
                  <a:schemeClr val="tx1">
                    <a:lumMod val="65000"/>
                    <a:lumOff val="35000"/>
                  </a:schemeClr>
                </a:solidFill>
                <a:latin typeface="宋体" pitchFamily="2" charset="-122"/>
                <a:ea typeface="宋体" pitchFamily="2" charset="-122"/>
                <a:cs typeface="+mn-ea"/>
                <a:sym typeface="+mn-ea"/>
              </a:rPr>
              <a:t>): </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lvl="0"/>
            <a:r>
              <a:rPr lang="en-US" altLang="zh-CN" sz="1600" kern="100" dirty="0">
                <a:solidFill>
                  <a:schemeClr val="tx1">
                    <a:lumMod val="65000"/>
                    <a:lumOff val="35000"/>
                  </a:schemeClr>
                </a:solidFill>
                <a:latin typeface="宋体" pitchFamily="2" charset="-122"/>
                <a:ea typeface="宋体" pitchFamily="2" charset="-122"/>
                <a:cs typeface="+mn-ea"/>
                <a:sym typeface="+mn-ea"/>
              </a:rPr>
              <a:t>   580</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630</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mm*18</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53</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mm*1680mm (</a:t>
            </a:r>
            <a:r>
              <a:rPr lang="zh-CN" altLang="en-US" sz="1600" kern="100" dirty="0">
                <a:solidFill>
                  <a:schemeClr val="tx1">
                    <a:lumMod val="65000"/>
                    <a:lumOff val="35000"/>
                  </a:schemeClr>
                </a:solidFill>
                <a:latin typeface="宋体" pitchFamily="2" charset="-122"/>
                <a:ea typeface="宋体" pitchFamily="2" charset="-122"/>
                <a:cs typeface="+mn-ea"/>
                <a:sym typeface="+mn-ea"/>
              </a:rPr>
              <a:t>长*宽*高</a:t>
            </a:r>
            <a:r>
              <a:rPr lang="en-US" altLang="zh-CN" sz="1600" kern="100" dirty="0">
                <a:solidFill>
                  <a:schemeClr val="tx1">
                    <a:lumMod val="65000"/>
                    <a:lumOff val="35000"/>
                  </a:schemeClr>
                </a:solidFill>
                <a:latin typeface="宋体" pitchFamily="2" charset="-122"/>
                <a:ea typeface="宋体" pitchFamily="2" charset="-122"/>
                <a:cs typeface="+mn-ea"/>
                <a:sym typeface="+mn-ea"/>
              </a:rPr>
              <a:t>)</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机体材质：铝型材</a:t>
            </a:r>
            <a:r>
              <a:rPr lang="en-US" altLang="zh-CN" sz="1600" kern="100" dirty="0">
                <a:solidFill>
                  <a:schemeClr val="tx1">
                    <a:lumMod val="65000"/>
                    <a:lumOff val="35000"/>
                  </a:schemeClr>
                </a:solidFill>
                <a:latin typeface="宋体" pitchFamily="2" charset="-122"/>
                <a:ea typeface="宋体" pitchFamily="2" charset="-122"/>
                <a:cs typeface="+mn-ea"/>
                <a:sym typeface="+mn-ea"/>
              </a:rPr>
              <a:t>+PMM</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设备净重：</a:t>
            </a:r>
            <a:r>
              <a:rPr lang="en-US" altLang="zh-CN" sz="1600" kern="100" dirty="0">
                <a:solidFill>
                  <a:schemeClr val="tx1">
                    <a:lumMod val="65000"/>
                    <a:lumOff val="35000"/>
                  </a:schemeClr>
                </a:solidFill>
                <a:latin typeface="宋体" pitchFamily="2" charset="-122"/>
                <a:ea typeface="宋体" pitchFamily="2" charset="-122"/>
                <a:cs typeface="+mn-ea"/>
                <a:sym typeface="+mn-ea"/>
              </a:rPr>
              <a:t>29kg /</a:t>
            </a:r>
            <a:r>
              <a:rPr lang="zh-CN" altLang="en-US" sz="1600" kern="100" dirty="0">
                <a:solidFill>
                  <a:schemeClr val="tx1">
                    <a:lumMod val="65000"/>
                    <a:lumOff val="35000"/>
                  </a:schemeClr>
                </a:solidFill>
                <a:latin typeface="宋体" pitchFamily="2" charset="-122"/>
                <a:ea typeface="宋体" pitchFamily="2" charset="-122"/>
                <a:cs typeface="+mn-ea"/>
                <a:sym typeface="+mn-ea"/>
              </a:rPr>
              <a:t>片</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额定功率：</a:t>
            </a:r>
            <a:r>
              <a:rPr lang="en-US" altLang="zh-CN" sz="1600" kern="100" dirty="0">
                <a:solidFill>
                  <a:schemeClr val="tx1">
                    <a:lumMod val="65000"/>
                    <a:lumOff val="35000"/>
                  </a:schemeClr>
                </a:solidFill>
                <a:latin typeface="宋体" pitchFamily="2" charset="-122"/>
                <a:ea typeface="宋体" pitchFamily="2" charset="-122"/>
                <a:cs typeface="+mn-ea"/>
                <a:sym typeface="+mn-ea"/>
              </a:rPr>
              <a:t>20W</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通道宽度：最大 </a:t>
            </a:r>
            <a:r>
              <a:rPr lang="en-US" altLang="zh-CN" sz="1600" kern="100" dirty="0">
                <a:solidFill>
                  <a:schemeClr val="tx1">
                    <a:lumMod val="65000"/>
                    <a:lumOff val="35000"/>
                  </a:schemeClr>
                </a:solidFill>
                <a:latin typeface="宋体" pitchFamily="2" charset="-122"/>
                <a:ea typeface="宋体" pitchFamily="2" charset="-122"/>
                <a:cs typeface="+mn-ea"/>
                <a:sym typeface="+mn-ea"/>
              </a:rPr>
              <a:t>900mm</a:t>
            </a:r>
            <a:r>
              <a:rPr lang="zh-CN" altLang="en-US" sz="1600" kern="100" dirty="0">
                <a:solidFill>
                  <a:schemeClr val="tx1">
                    <a:lumMod val="65000"/>
                    <a:lumOff val="35000"/>
                  </a:schemeClr>
                </a:solidFill>
                <a:latin typeface="宋体" pitchFamily="2" charset="-122"/>
                <a:ea typeface="宋体" pitchFamily="2" charset="-122"/>
                <a:cs typeface="+mn-ea"/>
                <a:sym typeface="+mn-ea"/>
              </a:rPr>
              <a:t>，与标签性能及应用环境有关响应速度：</a:t>
            </a:r>
            <a:r>
              <a:rPr lang="en-US" altLang="zh-CN" sz="1600" kern="100" dirty="0">
                <a:solidFill>
                  <a:schemeClr val="tx1">
                    <a:lumMod val="65000"/>
                    <a:lumOff val="35000"/>
                  </a:schemeClr>
                </a:solidFill>
                <a:latin typeface="宋体" pitchFamily="2" charset="-122"/>
                <a:ea typeface="宋体" pitchFamily="2" charset="-122"/>
                <a:cs typeface="+mn-ea"/>
                <a:sym typeface="+mn-ea"/>
              </a:rPr>
              <a:t>20</a:t>
            </a:r>
            <a:r>
              <a:rPr lang="zh-CN" altLang="en-US" sz="1600" kern="100" dirty="0">
                <a:solidFill>
                  <a:schemeClr val="tx1">
                    <a:lumMod val="65000"/>
                    <a:lumOff val="35000"/>
                  </a:schemeClr>
                </a:solidFill>
                <a:latin typeface="宋体" pitchFamily="2" charset="-122"/>
                <a:ea typeface="宋体" pitchFamily="2" charset="-122"/>
                <a:cs typeface="+mn-ea"/>
                <a:sym typeface="+mn-ea"/>
              </a:rPr>
              <a:t>本</a:t>
            </a:r>
            <a:r>
              <a:rPr lang="en-US" altLang="zh-CN" sz="1600" kern="100" dirty="0">
                <a:solidFill>
                  <a:schemeClr val="tx1">
                    <a:lumMod val="65000"/>
                    <a:lumOff val="35000"/>
                  </a:schemeClr>
                </a:solidFill>
                <a:latin typeface="宋体" pitchFamily="2" charset="-122"/>
                <a:ea typeface="宋体" pitchFamily="2" charset="-122"/>
                <a:cs typeface="+mn-ea"/>
                <a:sym typeface="+mn-ea"/>
              </a:rPr>
              <a:t>/</a:t>
            </a:r>
            <a:r>
              <a:rPr lang="zh-CN" altLang="en-US" sz="1600" kern="100" dirty="0">
                <a:solidFill>
                  <a:schemeClr val="tx1">
                    <a:lumMod val="65000"/>
                    <a:lumOff val="35000"/>
                  </a:schemeClr>
                </a:solidFill>
                <a:latin typeface="宋体" pitchFamily="2" charset="-122"/>
                <a:ea typeface="宋体" pitchFamily="2" charset="-122"/>
                <a:cs typeface="+mn-ea"/>
                <a:sym typeface="+mn-ea"/>
              </a:rPr>
              <a:t>每秒</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为保证设备运输过程中性能不受影响，设备通过振动试验，符合</a:t>
            </a:r>
            <a:r>
              <a:rPr lang="en-US" altLang="zh-CN" sz="1600" kern="100" dirty="0">
                <a:solidFill>
                  <a:schemeClr val="tx1">
                    <a:lumMod val="65000"/>
                    <a:lumOff val="35000"/>
                  </a:schemeClr>
                </a:solidFill>
                <a:latin typeface="宋体" pitchFamily="2" charset="-122"/>
                <a:ea typeface="宋体" pitchFamily="2" charset="-122"/>
                <a:cs typeface="+mn-ea"/>
                <a:sym typeface="+mn-ea"/>
              </a:rPr>
              <a:t>《GB/T 4857.23-2012》</a:t>
            </a:r>
            <a:r>
              <a:rPr lang="zh-CN" altLang="en-US" sz="1600" kern="100" dirty="0">
                <a:solidFill>
                  <a:schemeClr val="tx1">
                    <a:lumMod val="65000"/>
                    <a:lumOff val="35000"/>
                  </a:schemeClr>
                </a:solidFill>
                <a:latin typeface="宋体" pitchFamily="2" charset="-122"/>
                <a:ea typeface="宋体" pitchFamily="2" charset="-122"/>
                <a:cs typeface="+mn-ea"/>
                <a:sym typeface="+mn-ea"/>
              </a:rPr>
              <a:t>振动试验标准，在温度：</a:t>
            </a:r>
            <a:r>
              <a:rPr lang="en-US" altLang="zh-CN" sz="1600" kern="100" dirty="0">
                <a:solidFill>
                  <a:schemeClr val="tx1">
                    <a:lumMod val="65000"/>
                    <a:lumOff val="35000"/>
                  </a:schemeClr>
                </a:solidFill>
                <a:latin typeface="宋体" pitchFamily="2" charset="-122"/>
                <a:ea typeface="宋体" pitchFamily="2" charset="-122"/>
                <a:cs typeface="+mn-ea"/>
                <a:sym typeface="+mn-ea"/>
              </a:rPr>
              <a:t>24</a:t>
            </a:r>
            <a:r>
              <a:rPr lang="zh-CN" altLang="en-US" sz="1600" kern="100" dirty="0">
                <a:solidFill>
                  <a:schemeClr val="tx1">
                    <a:lumMod val="65000"/>
                    <a:lumOff val="35000"/>
                  </a:schemeClr>
                </a:solidFill>
                <a:latin typeface="宋体" pitchFamily="2" charset="-122"/>
                <a:ea typeface="宋体" pitchFamily="2" charset="-122"/>
                <a:cs typeface="+mn-ea"/>
                <a:sym typeface="+mn-ea"/>
              </a:rPr>
              <a:t>℃；湿度：</a:t>
            </a:r>
            <a:r>
              <a:rPr lang="en-US" altLang="zh-CN" sz="1600" kern="100" dirty="0">
                <a:solidFill>
                  <a:schemeClr val="tx1">
                    <a:lumMod val="65000"/>
                    <a:lumOff val="35000"/>
                  </a:schemeClr>
                </a:solidFill>
                <a:latin typeface="宋体" pitchFamily="2" charset="-122"/>
                <a:ea typeface="宋体" pitchFamily="2" charset="-122"/>
                <a:cs typeface="+mn-ea"/>
                <a:sym typeface="+mn-ea"/>
              </a:rPr>
              <a:t>58%RH</a:t>
            </a:r>
            <a:r>
              <a:rPr lang="zh-CN" altLang="en-US" sz="1600" kern="100" dirty="0">
                <a:solidFill>
                  <a:schemeClr val="tx1">
                    <a:lumMod val="65000"/>
                    <a:lumOff val="35000"/>
                  </a:schemeClr>
                </a:solidFill>
                <a:latin typeface="宋体" pitchFamily="2" charset="-122"/>
                <a:ea typeface="宋体" pitchFamily="2" charset="-122"/>
                <a:cs typeface="+mn-ea"/>
                <a:sym typeface="+mn-ea"/>
              </a:rPr>
              <a:t>的环境下，</a:t>
            </a:r>
            <a:r>
              <a:rPr lang="en-US" altLang="zh-CN" sz="1600" kern="100" dirty="0">
                <a:solidFill>
                  <a:schemeClr val="tx1">
                    <a:lumMod val="65000"/>
                    <a:lumOff val="35000"/>
                  </a:schemeClr>
                </a:solidFill>
                <a:latin typeface="宋体" pitchFamily="2" charset="-122"/>
                <a:ea typeface="宋体" pitchFamily="2" charset="-122"/>
                <a:cs typeface="+mn-ea"/>
                <a:sym typeface="+mn-ea"/>
              </a:rPr>
              <a:t>X</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Y</a:t>
            </a:r>
            <a:r>
              <a:rPr lang="zh-CN" altLang="en-US" sz="1600" kern="100" dirty="0">
                <a:solidFill>
                  <a:schemeClr val="tx1">
                    <a:lumMod val="65000"/>
                    <a:lumOff val="35000"/>
                  </a:schemeClr>
                </a:solidFill>
                <a:latin typeface="宋体" pitchFamily="2" charset="-122"/>
                <a:ea typeface="宋体" pitchFamily="2" charset="-122"/>
                <a:cs typeface="+mn-ea"/>
                <a:sym typeface="+mn-ea"/>
              </a:rPr>
              <a:t>，</a:t>
            </a:r>
            <a:r>
              <a:rPr lang="en-US" altLang="zh-CN" sz="1600" kern="100" dirty="0">
                <a:solidFill>
                  <a:schemeClr val="tx1">
                    <a:lumMod val="65000"/>
                    <a:lumOff val="35000"/>
                  </a:schemeClr>
                </a:solidFill>
                <a:latin typeface="宋体" pitchFamily="2" charset="-122"/>
                <a:ea typeface="宋体" pitchFamily="2" charset="-122"/>
                <a:cs typeface="+mn-ea"/>
                <a:sym typeface="+mn-ea"/>
              </a:rPr>
              <a:t>Z</a:t>
            </a:r>
            <a:r>
              <a:rPr lang="zh-CN" altLang="en-US" sz="1600" kern="100" dirty="0">
                <a:solidFill>
                  <a:schemeClr val="tx1">
                    <a:lumMod val="65000"/>
                    <a:lumOff val="35000"/>
                  </a:schemeClr>
                </a:solidFill>
                <a:latin typeface="宋体" pitchFamily="2" charset="-122"/>
                <a:ea typeface="宋体" pitchFamily="2" charset="-122"/>
                <a:cs typeface="+mn-ea"/>
                <a:sym typeface="+mn-ea"/>
              </a:rPr>
              <a:t>轴试验各试验</a:t>
            </a:r>
            <a:r>
              <a:rPr lang="en-US" altLang="zh-CN" sz="1600" kern="100" dirty="0">
                <a:solidFill>
                  <a:schemeClr val="tx1">
                    <a:lumMod val="65000"/>
                    <a:lumOff val="35000"/>
                  </a:schemeClr>
                </a:solidFill>
                <a:latin typeface="宋体" pitchFamily="2" charset="-122"/>
                <a:ea typeface="宋体" pitchFamily="2" charset="-122"/>
                <a:cs typeface="+mn-ea"/>
                <a:sym typeface="+mn-ea"/>
              </a:rPr>
              <a:t>4</a:t>
            </a:r>
            <a:r>
              <a:rPr lang="zh-CN" altLang="en-US" sz="1600" kern="100" dirty="0">
                <a:solidFill>
                  <a:schemeClr val="tx1">
                    <a:lumMod val="65000"/>
                    <a:lumOff val="35000"/>
                  </a:schemeClr>
                </a:solidFill>
                <a:latin typeface="宋体" pitchFamily="2" charset="-122"/>
                <a:ea typeface="宋体" pitchFamily="2" charset="-122"/>
                <a:cs typeface="+mn-ea"/>
                <a:sym typeface="+mn-ea"/>
              </a:rPr>
              <a:t>小时，总振动测试</a:t>
            </a:r>
            <a:r>
              <a:rPr lang="en-US" altLang="zh-CN" sz="1600" kern="100" dirty="0">
                <a:solidFill>
                  <a:schemeClr val="tx1">
                    <a:lumMod val="65000"/>
                    <a:lumOff val="35000"/>
                  </a:schemeClr>
                </a:solidFill>
                <a:latin typeface="宋体" pitchFamily="2" charset="-122"/>
                <a:ea typeface="宋体" pitchFamily="2" charset="-122"/>
                <a:cs typeface="+mn-ea"/>
                <a:sym typeface="+mn-ea"/>
              </a:rPr>
              <a:t>12</a:t>
            </a:r>
            <a:r>
              <a:rPr lang="zh-CN" altLang="en-US" sz="1600" kern="100" dirty="0">
                <a:solidFill>
                  <a:schemeClr val="tx1">
                    <a:lumMod val="65000"/>
                    <a:lumOff val="35000"/>
                  </a:schemeClr>
                </a:solidFill>
                <a:latin typeface="宋体" pitchFamily="2" charset="-122"/>
                <a:ea typeface="宋体" pitchFamily="2" charset="-122"/>
                <a:cs typeface="+mn-ea"/>
                <a:sym typeface="+mn-ea"/>
              </a:rPr>
              <a:t>小时后，样品外包装箱无变形损坏，提供中国计量认证</a:t>
            </a:r>
            <a:r>
              <a:rPr lang="en-US" altLang="zh-CN" sz="1600" kern="100" dirty="0">
                <a:solidFill>
                  <a:schemeClr val="tx1">
                    <a:lumMod val="65000"/>
                    <a:lumOff val="35000"/>
                  </a:schemeClr>
                </a:solidFill>
                <a:latin typeface="宋体" pitchFamily="2" charset="-122"/>
                <a:ea typeface="宋体" pitchFamily="2" charset="-122"/>
                <a:cs typeface="+mn-ea"/>
                <a:sym typeface="+mn-ea"/>
              </a:rPr>
              <a:t>CMA</a:t>
            </a:r>
            <a:r>
              <a:rPr lang="zh-CN" altLang="en-US" sz="1600" kern="100" dirty="0">
                <a:solidFill>
                  <a:schemeClr val="tx1">
                    <a:lumMod val="65000"/>
                    <a:lumOff val="35000"/>
                  </a:schemeClr>
                </a:solidFill>
                <a:latin typeface="宋体" pitchFamily="2" charset="-122"/>
                <a:ea typeface="宋体" pitchFamily="2" charset="-122"/>
                <a:cs typeface="+mn-ea"/>
                <a:sym typeface="+mn-ea"/>
              </a:rPr>
              <a:t>及中国合格评定国家认可委员会</a:t>
            </a:r>
            <a:r>
              <a:rPr lang="en-US" altLang="zh-CN" sz="1600" kern="100" dirty="0">
                <a:solidFill>
                  <a:schemeClr val="tx1">
                    <a:lumMod val="65000"/>
                    <a:lumOff val="35000"/>
                  </a:schemeClr>
                </a:solidFill>
                <a:latin typeface="宋体" pitchFamily="2" charset="-122"/>
                <a:ea typeface="宋体" pitchFamily="2" charset="-122"/>
                <a:cs typeface="+mn-ea"/>
                <a:sym typeface="+mn-ea"/>
              </a:rPr>
              <a:t>CNAS</a:t>
            </a:r>
            <a:r>
              <a:rPr lang="zh-CN" altLang="en-US" sz="1600" kern="100" dirty="0">
                <a:solidFill>
                  <a:schemeClr val="tx1">
                    <a:lumMod val="65000"/>
                    <a:lumOff val="35000"/>
                  </a:schemeClr>
                </a:solidFill>
                <a:latin typeface="宋体" pitchFamily="2" charset="-122"/>
                <a:ea typeface="宋体" pitchFamily="2" charset="-122"/>
                <a:cs typeface="+mn-ea"/>
                <a:sym typeface="+mn-ea"/>
              </a:rPr>
              <a:t>认可的检测机构出具的检测报告</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p:txBody>
      </p:sp>
      <p:sp>
        <p:nvSpPr>
          <p:cNvPr id="15" name="矩形 14"/>
          <p:cNvSpPr/>
          <p:nvPr/>
        </p:nvSpPr>
        <p:spPr>
          <a:xfrm>
            <a:off x="5144873" y="1936786"/>
            <a:ext cx="2444647" cy="1077218"/>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防盗位检测</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进出人数统计</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声光报警</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离线模式</a:t>
            </a:r>
            <a:endParaRPr lang="en-US" altLang="zh-CN" sz="1600" kern="100" dirty="0">
              <a:solidFill>
                <a:schemeClr val="tx1">
                  <a:lumMod val="65000"/>
                  <a:lumOff val="35000"/>
                </a:schemeClr>
              </a:solidFill>
              <a:latin typeface="宋体" pitchFamily="2" charset="-122"/>
              <a:ea typeface="宋体" pitchFamily="2" charset="-122"/>
              <a:cs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a:xfrm flipH="true">
            <a:off x="567208" y="5947933"/>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图书杀菌机</a:t>
            </a:r>
            <a:endParaRPr lang="zh-CN" altLang="en-US" dirty="0">
              <a:solidFill>
                <a:schemeClr val="bg1"/>
              </a:solidFill>
              <a:sym typeface="Arial" panose="02080604020202020204" pitchFamily="34" charset="0"/>
            </a:endParaRPr>
          </a:p>
        </p:txBody>
      </p:sp>
      <p:sp>
        <p:nvSpPr>
          <p:cNvPr id="3" name="矩形 2"/>
          <p:cNvSpPr/>
          <p:nvPr/>
        </p:nvSpPr>
        <p:spPr>
          <a:xfrm>
            <a:off x="4438388" y="913571"/>
            <a:ext cx="6779045" cy="867930"/>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图书杀菌机，其新增加了</a:t>
            </a:r>
            <a:r>
              <a:rPr lang="en-US" altLang="zh-CN" sz="1400" dirty="0">
                <a:latin typeface="微软雅黑" panose="020B0503020204020204" charset="-122"/>
                <a:ea typeface="微软雅黑" panose="020B0503020204020204" charset="-122"/>
                <a:cs typeface="Times New Roman" panose="02020603050405020304" pitchFamily="18" charset="0"/>
              </a:rPr>
              <a:t>10</a:t>
            </a:r>
            <a:r>
              <a:rPr lang="zh-CN" altLang="en-US" sz="1400" dirty="0">
                <a:latin typeface="微软雅黑" panose="020B0503020204020204" charset="-122"/>
                <a:ea typeface="微软雅黑" panose="020B0503020204020204" charset="-122"/>
                <a:cs typeface="Times New Roman" panose="02020603050405020304" pitchFamily="18" charset="0"/>
              </a:rPr>
              <a:t>寸多媒体播放器，可以播放操作方法及其它图书馆内视频资料；为方便成人与小孩操作，特采用上下双开关按键启动，更加人性化；同时，为配合馆内上下班时间，本机可以自行设定开关机时间，以保证节电及用电安全。</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sp>
        <p:nvSpPr>
          <p:cNvPr id="2" name="矩形 1"/>
          <p:cNvSpPr/>
          <p:nvPr/>
        </p:nvSpPr>
        <p:spPr>
          <a:xfrm>
            <a:off x="5426586" y="3244334"/>
            <a:ext cx="1338828" cy="369332"/>
          </a:xfrm>
          <a:prstGeom prst="rect">
            <a:avLst/>
          </a:prstGeom>
        </p:spPr>
        <p:txBody>
          <a:bodyPr wrap="none">
            <a:spAutoFit/>
          </a:bodyPr>
          <a:lstStyle/>
          <a:p>
            <a:pPr algn="ctr"/>
            <a:r>
              <a:rPr lang="zh-CN" altLang="en-US" dirty="0">
                <a:solidFill>
                  <a:schemeClr val="bg1"/>
                </a:solidFill>
                <a:sym typeface="Arial" panose="02080604020202020204" pitchFamily="34" charset="0"/>
              </a:rPr>
              <a:t>预约取书柜</a:t>
            </a:r>
            <a:endParaRPr lang="zh-CN" altLang="en-US" dirty="0">
              <a:solidFill>
                <a:schemeClr val="bg1"/>
              </a:solidFill>
              <a:sym typeface="Arial" panose="02080604020202020204" pitchFamily="34" charset="0"/>
            </a:endParaRPr>
          </a:p>
        </p:txBody>
      </p:sp>
      <p:sp>
        <p:nvSpPr>
          <p:cNvPr id="15" name="矩形 14"/>
          <p:cNvSpPr/>
          <p:nvPr/>
        </p:nvSpPr>
        <p:spPr>
          <a:xfrm>
            <a:off x="8154214" y="3882326"/>
            <a:ext cx="3676947" cy="2062103"/>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规格尺寸：</a:t>
            </a:r>
            <a:endParaRPr lang="en-US" altLang="zh-CN" sz="1600" kern="100" dirty="0">
              <a:solidFill>
                <a:schemeClr val="tx1">
                  <a:lumMod val="65000"/>
                  <a:lumOff val="35000"/>
                </a:schemeClr>
              </a:solidFill>
              <a:latin typeface="宋体" pitchFamily="2" charset="-122"/>
              <a:ea typeface="宋体" pitchFamily="2" charset="-122"/>
              <a:cs typeface="+mn-ea"/>
            </a:endParaRPr>
          </a:p>
          <a:p>
            <a:pPr lvl="0"/>
            <a:r>
              <a:rPr lang="en-US" altLang="zh-CN" sz="1600" kern="100" dirty="0">
                <a:solidFill>
                  <a:schemeClr val="tx1">
                    <a:lumMod val="65000"/>
                    <a:lumOff val="35000"/>
                  </a:schemeClr>
                </a:solidFill>
                <a:latin typeface="宋体" pitchFamily="2" charset="-122"/>
                <a:ea typeface="宋体" pitchFamily="2" charset="-122"/>
                <a:cs typeface="+mn-ea"/>
              </a:rPr>
              <a:t>   660mm*615mm**1530mm</a:t>
            </a:r>
            <a:r>
              <a:rPr lang="zh-CN" altLang="en-US" sz="1600" kern="100" dirty="0">
                <a:solidFill>
                  <a:schemeClr val="tx1">
                    <a:lumMod val="65000"/>
                    <a:lumOff val="35000"/>
                  </a:schemeClr>
                </a:solidFill>
                <a:latin typeface="宋体" pitchFamily="2" charset="-122"/>
                <a:ea typeface="宋体" pitchFamily="2" charset="-122"/>
                <a:cs typeface="+mn-ea"/>
              </a:rPr>
              <a:t>（长*宽*高）</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en-US" altLang="zh-CN" sz="1600" kern="100" dirty="0">
                <a:solidFill>
                  <a:schemeClr val="tx1">
                    <a:lumMod val="65000"/>
                    <a:lumOff val="35000"/>
                  </a:schemeClr>
                </a:solidFill>
                <a:latin typeface="宋体" pitchFamily="2" charset="-122"/>
                <a:ea typeface="宋体" pitchFamily="2" charset="-122"/>
                <a:cs typeface="+mn-ea"/>
              </a:rPr>
              <a:t>10</a:t>
            </a:r>
            <a:r>
              <a:rPr lang="zh-CN" altLang="zh-CN" sz="1600" kern="100" dirty="0">
                <a:solidFill>
                  <a:schemeClr val="tx1">
                    <a:lumMod val="65000"/>
                    <a:lumOff val="35000"/>
                  </a:schemeClr>
                </a:solidFill>
                <a:latin typeface="宋体" pitchFamily="2" charset="-122"/>
                <a:ea typeface="宋体" pitchFamily="2" charset="-122"/>
                <a:cs typeface="+mn-ea"/>
              </a:rPr>
              <a:t>寸多媒体播放器</a:t>
            </a:r>
            <a:endParaRPr lang="zh-CN"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材质：双层环保铝型材</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单个杀菌室消毒书本数量</a:t>
            </a:r>
            <a:r>
              <a:rPr lang="en-US" altLang="zh-CN" sz="1600" kern="100" dirty="0">
                <a:solidFill>
                  <a:schemeClr val="tx1">
                    <a:lumMod val="65000"/>
                    <a:lumOff val="35000"/>
                  </a:schemeClr>
                </a:solidFill>
                <a:latin typeface="宋体" pitchFamily="2" charset="-122"/>
                <a:ea typeface="宋体" pitchFamily="2" charset="-122"/>
                <a:cs typeface="+mn-ea"/>
              </a:rPr>
              <a:t>6</a:t>
            </a:r>
            <a:r>
              <a:rPr lang="zh-CN" altLang="en-US" sz="1600" kern="100" dirty="0">
                <a:solidFill>
                  <a:schemeClr val="tx1">
                    <a:lumMod val="65000"/>
                    <a:lumOff val="35000"/>
                  </a:schemeClr>
                </a:solidFill>
                <a:latin typeface="宋体" pitchFamily="2" charset="-122"/>
                <a:ea typeface="宋体" pitchFamily="2" charset="-122"/>
                <a:cs typeface="+mn-ea"/>
              </a:rPr>
              <a:t>本</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操作室内部空间尺寸不低于</a:t>
            </a:r>
            <a:r>
              <a:rPr lang="en-US" altLang="zh-CN" sz="1600" kern="100" dirty="0">
                <a:solidFill>
                  <a:schemeClr val="tx1">
                    <a:lumMod val="65000"/>
                    <a:lumOff val="35000"/>
                  </a:schemeClr>
                </a:solidFill>
                <a:latin typeface="宋体" pitchFamily="2" charset="-122"/>
                <a:ea typeface="宋体" pitchFamily="2" charset="-122"/>
                <a:cs typeface="+mn-ea"/>
              </a:rPr>
              <a:t>610*520*485mm(</a:t>
            </a:r>
            <a:r>
              <a:rPr lang="zh-CN" altLang="en-US" sz="1600" kern="100" dirty="0">
                <a:solidFill>
                  <a:schemeClr val="tx1">
                    <a:lumMod val="65000"/>
                    <a:lumOff val="35000"/>
                  </a:schemeClr>
                </a:solidFill>
                <a:latin typeface="宋体" pitchFamily="2" charset="-122"/>
                <a:ea typeface="宋体" pitchFamily="2" charset="-122"/>
                <a:cs typeface="+mn-ea"/>
              </a:rPr>
              <a:t>长*宽*高</a:t>
            </a:r>
            <a:r>
              <a:rPr lang="en-US" altLang="zh-CN" sz="1600" kern="100" dirty="0">
                <a:solidFill>
                  <a:schemeClr val="tx1">
                    <a:lumMod val="65000"/>
                    <a:lumOff val="35000"/>
                  </a:schemeClr>
                </a:solidFill>
                <a:latin typeface="宋体" pitchFamily="2" charset="-122"/>
                <a:ea typeface="宋体" pitchFamily="2" charset="-122"/>
                <a:cs typeface="+mn-ea"/>
              </a:rPr>
              <a:t>)</a:t>
            </a:r>
            <a:r>
              <a:rPr lang="zh-CN" altLang="en-US" sz="1600" kern="100" dirty="0">
                <a:solidFill>
                  <a:schemeClr val="tx1">
                    <a:lumMod val="65000"/>
                    <a:lumOff val="35000"/>
                  </a:schemeClr>
                </a:solidFill>
                <a:latin typeface="宋体" pitchFamily="2" charset="-122"/>
                <a:ea typeface="宋体" pitchFamily="2" charset="-122"/>
                <a:cs typeface="+mn-ea"/>
              </a:rPr>
              <a:t>，可以消毒艺术类等大尺寸的图书</a:t>
            </a:r>
            <a:endParaRPr lang="en-US" altLang="zh-CN" sz="1600" kern="100" dirty="0">
              <a:solidFill>
                <a:schemeClr val="tx1">
                  <a:lumMod val="65000"/>
                  <a:lumOff val="35000"/>
                </a:schemeClr>
              </a:solidFill>
              <a:latin typeface="宋体" pitchFamily="2" charset="-122"/>
              <a:ea typeface="宋体" pitchFamily="2" charset="-122"/>
              <a:cs typeface="+mn-ea"/>
            </a:endParaRPr>
          </a:p>
        </p:txBody>
      </p:sp>
      <p:sp>
        <p:nvSpPr>
          <p:cNvPr id="16" name="矩形 15"/>
          <p:cNvSpPr/>
          <p:nvPr/>
        </p:nvSpPr>
        <p:spPr>
          <a:xfrm>
            <a:off x="3718996" y="1989500"/>
            <a:ext cx="4272067" cy="3785652"/>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采用紫外线杀菌技术</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设备材料及工艺更有利于人体健康及环境保护，设备型号的铅、镉、汞、六价铬、多溴联苯、邻苯二甲酸二（</a:t>
            </a:r>
            <a:r>
              <a:rPr lang="en-US" altLang="zh-CN" sz="1600" kern="100" dirty="0">
                <a:solidFill>
                  <a:schemeClr val="tx1">
                    <a:lumMod val="65000"/>
                    <a:lumOff val="35000"/>
                  </a:schemeClr>
                </a:solidFill>
                <a:latin typeface="宋体" pitchFamily="2" charset="-122"/>
                <a:ea typeface="宋体" pitchFamily="2" charset="-122"/>
                <a:cs typeface="+mn-ea"/>
              </a:rPr>
              <a:t>2-</a:t>
            </a:r>
            <a:r>
              <a:rPr lang="zh-CN" altLang="en-US" sz="1600" kern="100" dirty="0">
                <a:solidFill>
                  <a:schemeClr val="tx1">
                    <a:lumMod val="65000"/>
                    <a:lumOff val="35000"/>
                  </a:schemeClr>
                </a:solidFill>
                <a:latin typeface="宋体" pitchFamily="2" charset="-122"/>
                <a:ea typeface="宋体" pitchFamily="2" charset="-122"/>
                <a:cs typeface="+mn-ea"/>
              </a:rPr>
              <a:t>乙基己基）酯、邻苯二甲酸丁基苄酯、邻苯二甲酸二丁酯、邻苯二甲酸二异丁酯共</a:t>
            </a:r>
            <a:r>
              <a:rPr lang="en-US" altLang="zh-CN" sz="1600" kern="100" dirty="0">
                <a:solidFill>
                  <a:schemeClr val="tx1">
                    <a:lumMod val="65000"/>
                    <a:lumOff val="35000"/>
                  </a:schemeClr>
                </a:solidFill>
                <a:latin typeface="宋体" pitchFamily="2" charset="-122"/>
                <a:ea typeface="宋体" pitchFamily="2" charset="-122"/>
                <a:cs typeface="+mn-ea"/>
              </a:rPr>
              <a:t>10</a:t>
            </a:r>
            <a:r>
              <a:rPr lang="zh-CN" altLang="en-US" sz="1600" kern="100" dirty="0">
                <a:solidFill>
                  <a:schemeClr val="tx1">
                    <a:lumMod val="65000"/>
                    <a:lumOff val="35000"/>
                  </a:schemeClr>
                </a:solidFill>
                <a:latin typeface="宋体" pitchFamily="2" charset="-122"/>
                <a:ea typeface="宋体" pitchFamily="2" charset="-122"/>
                <a:cs typeface="+mn-ea"/>
              </a:rPr>
              <a:t>项物质符合</a:t>
            </a:r>
            <a:r>
              <a:rPr lang="en-US" altLang="zh-CN" sz="1600" kern="100" dirty="0">
                <a:solidFill>
                  <a:schemeClr val="tx1">
                    <a:lumMod val="65000"/>
                    <a:lumOff val="35000"/>
                  </a:schemeClr>
                </a:solidFill>
                <a:latin typeface="宋体" pitchFamily="2" charset="-122"/>
                <a:ea typeface="宋体" pitchFamily="2" charset="-122"/>
                <a:cs typeface="+mn-ea"/>
              </a:rPr>
              <a:t>2011/65/EU</a:t>
            </a:r>
            <a:r>
              <a:rPr lang="zh-CN" altLang="en-US" sz="1600" kern="100" dirty="0">
                <a:solidFill>
                  <a:schemeClr val="tx1">
                    <a:lumMod val="65000"/>
                    <a:lumOff val="35000"/>
                  </a:schemeClr>
                </a:solidFill>
                <a:latin typeface="宋体" pitchFamily="2" charset="-122"/>
                <a:ea typeface="宋体" pitchFamily="2" charset="-122"/>
                <a:cs typeface="+mn-ea"/>
              </a:rPr>
              <a:t>及修订指令（</a:t>
            </a:r>
            <a:r>
              <a:rPr lang="en-US" altLang="zh-CN" sz="1600" kern="100" dirty="0">
                <a:solidFill>
                  <a:schemeClr val="tx1">
                    <a:lumMod val="65000"/>
                    <a:lumOff val="35000"/>
                  </a:schemeClr>
                </a:solidFill>
                <a:latin typeface="宋体" pitchFamily="2" charset="-122"/>
                <a:ea typeface="宋体" pitchFamily="2" charset="-122"/>
                <a:cs typeface="+mn-ea"/>
              </a:rPr>
              <a:t>EU</a:t>
            </a:r>
            <a:r>
              <a:rPr lang="zh-CN" altLang="en-US" sz="1600" kern="100" dirty="0">
                <a:solidFill>
                  <a:schemeClr val="tx1">
                    <a:lumMod val="65000"/>
                    <a:lumOff val="35000"/>
                  </a:schemeClr>
                </a:solidFill>
                <a:latin typeface="宋体" pitchFamily="2" charset="-122"/>
                <a:ea typeface="宋体" pitchFamily="2" charset="-122"/>
                <a:cs typeface="+mn-ea"/>
              </a:rPr>
              <a:t>）</a:t>
            </a:r>
            <a:r>
              <a:rPr lang="en-US" altLang="zh-CN" sz="1600" kern="100" dirty="0">
                <a:solidFill>
                  <a:schemeClr val="tx1">
                    <a:lumMod val="65000"/>
                    <a:lumOff val="35000"/>
                  </a:schemeClr>
                </a:solidFill>
                <a:latin typeface="宋体" pitchFamily="2" charset="-122"/>
                <a:ea typeface="宋体" pitchFamily="2" charset="-122"/>
                <a:cs typeface="+mn-ea"/>
              </a:rPr>
              <a:t>2015/863</a:t>
            </a:r>
            <a:r>
              <a:rPr lang="zh-CN" altLang="en-US" sz="1600" kern="100" dirty="0">
                <a:solidFill>
                  <a:schemeClr val="tx1">
                    <a:lumMod val="65000"/>
                    <a:lumOff val="35000"/>
                  </a:schemeClr>
                </a:solidFill>
                <a:latin typeface="宋体" pitchFamily="2" charset="-122"/>
                <a:ea typeface="宋体" pitchFamily="2" charset="-122"/>
                <a:cs typeface="+mn-ea"/>
              </a:rPr>
              <a:t>附录</a:t>
            </a:r>
            <a:r>
              <a:rPr lang="en-US" altLang="zh-CN" sz="1600" kern="100" dirty="0">
                <a:solidFill>
                  <a:schemeClr val="tx1">
                    <a:lumMod val="65000"/>
                    <a:lumOff val="35000"/>
                  </a:schemeClr>
                </a:solidFill>
                <a:latin typeface="宋体" pitchFamily="2" charset="-122"/>
                <a:ea typeface="宋体" pitchFamily="2" charset="-122"/>
                <a:cs typeface="+mn-ea"/>
              </a:rPr>
              <a:t>II</a:t>
            </a:r>
            <a:r>
              <a:rPr lang="zh-CN" altLang="en-US" sz="1600" kern="100" dirty="0">
                <a:solidFill>
                  <a:schemeClr val="tx1">
                    <a:lumMod val="65000"/>
                    <a:lumOff val="35000"/>
                  </a:schemeClr>
                </a:solidFill>
                <a:latin typeface="宋体" pitchFamily="2" charset="-122"/>
                <a:ea typeface="宋体" pitchFamily="2" charset="-122"/>
                <a:cs typeface="+mn-ea"/>
              </a:rPr>
              <a:t>的检测要求，提供第三方认证机构出具的认证证书</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微电脑控制，一键式启动，自动消毒</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rPr>
              <a:t>带</a:t>
            </a:r>
            <a:r>
              <a:rPr lang="zh-CN" altLang="zh-CN" sz="1600" kern="100" dirty="0">
                <a:solidFill>
                  <a:schemeClr val="tx1">
                    <a:lumMod val="65000"/>
                    <a:lumOff val="35000"/>
                  </a:schemeClr>
                </a:solidFill>
                <a:latin typeface="宋体" pitchFamily="2" charset="-122"/>
                <a:ea typeface="宋体" pitchFamily="2" charset="-122"/>
                <a:cs typeface="+mn-ea"/>
              </a:rPr>
              <a:t>温湿度显示功能</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操作完成或发生错误时</a:t>
            </a:r>
            <a:r>
              <a:rPr lang="zh-CN" altLang="en-US" sz="1600" kern="100" dirty="0">
                <a:solidFill>
                  <a:schemeClr val="tx1">
                    <a:lumMod val="65000"/>
                    <a:lumOff val="35000"/>
                  </a:schemeClr>
                </a:solidFill>
                <a:latin typeface="宋体" pitchFamily="2" charset="-122"/>
                <a:ea typeface="宋体" pitchFamily="2" charset="-122"/>
                <a:cs typeface="+mn-ea"/>
              </a:rPr>
              <a:t>，</a:t>
            </a:r>
            <a:r>
              <a:rPr lang="zh-CN" altLang="zh-CN" sz="1600" kern="100" dirty="0">
                <a:solidFill>
                  <a:schemeClr val="tx1">
                    <a:lumMod val="65000"/>
                    <a:lumOff val="35000"/>
                  </a:schemeClr>
                </a:solidFill>
                <a:latin typeface="宋体" pitchFamily="2" charset="-122"/>
                <a:ea typeface="宋体" pitchFamily="2" charset="-122"/>
                <a:cs typeface="+mn-ea"/>
              </a:rPr>
              <a:t>可自动发出声响提醒使用者</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自动统计使用时间与使用次数</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可调节杀菌时间</a:t>
            </a:r>
            <a:endParaRPr lang="en-US" altLang="zh-CN" sz="1600" kern="100" dirty="0">
              <a:solidFill>
                <a:schemeClr val="tx1">
                  <a:lumMod val="65000"/>
                  <a:lumOff val="35000"/>
                </a:schemeClr>
              </a:solidFill>
              <a:latin typeface="宋体" pitchFamily="2" charset="-122"/>
              <a:ea typeface="宋体" pitchFamily="2" charset="-122"/>
              <a:cs typeface="+mn-ea"/>
            </a:endParaRPr>
          </a:p>
        </p:txBody>
      </p:sp>
      <p:pic>
        <p:nvPicPr>
          <p:cNvPr id="4" name="图片 16" descr="侧面透明玻璃.png"/>
          <p:cNvPicPr>
            <a:picLocks noChangeAspect="true" noChangeArrowheads="true"/>
          </p:cNvPicPr>
          <p:nvPr/>
        </p:nvPicPr>
        <p:blipFill>
          <a:blip r:embed="rId2" cstate="print">
            <a:extLst>
              <a:ext uri="{28A0092B-C50C-407E-A947-70E740481C1C}">
                <a14:useLocalDpi xmlns:a14="http://schemas.microsoft.com/office/drawing/2010/main" val="false"/>
              </a:ext>
            </a:extLst>
          </a:blip>
          <a:srcRect/>
          <a:stretch>
            <a:fillRect/>
          </a:stretch>
        </p:blipFill>
        <p:spPr bwMode="auto">
          <a:xfrm>
            <a:off x="1382364" y="1526091"/>
            <a:ext cx="1679575" cy="335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文本框 7"/>
          <p:cNvSpPr txBox="true"/>
          <p:nvPr>
            <p:custDataLst>
              <p:tags r:id="rId3"/>
            </p:custDataLst>
          </p:nvPr>
        </p:nvSpPr>
        <p:spPr>
          <a:xfrm>
            <a:off x="1078597" y="670707"/>
            <a:ext cx="1835851" cy="242864"/>
          </a:xfrm>
          <a:prstGeom prst="rect">
            <a:avLst/>
          </a:prstGeom>
          <a:noFill/>
        </p:spPr>
        <p:txBody>
          <a:bodyPr wrap="none" lIns="144000" tIns="0" rIns="0" bIns="0" anchor="b" anchorCtr="false">
            <a:noAutofit/>
          </a:bodyPr>
          <a:lstStyle/>
          <a:p>
            <a:endParaRPr lang="zh-CN" altLang="en-US" sz="2400" b="1" dirty="0">
              <a:solidFill>
                <a:schemeClr val="accent1"/>
              </a:solidFill>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true"/>
          <p:nvPr>
            <p:custDataLst>
              <p:tags r:id="rId1"/>
            </p:custDataLst>
          </p:nvPr>
        </p:nvSpPr>
        <p:spPr>
          <a:xfrm>
            <a:off x="756380" y="693869"/>
            <a:ext cx="1835851" cy="242864"/>
          </a:xfrm>
          <a:prstGeom prst="rect">
            <a:avLst/>
          </a:prstGeom>
          <a:noFill/>
        </p:spPr>
        <p:txBody>
          <a:bodyPr wrap="none" lIns="144000" tIns="0" rIns="0" bIns="0" anchor="b" anchorCtr="false">
            <a:noAutofit/>
          </a:bodyPr>
          <a:lstStyle/>
          <a:p>
            <a:r>
              <a:rPr lang="zh-CN" altLang="en-US" sz="2400" b="1" dirty="0">
                <a:solidFill>
                  <a:schemeClr val="accent1"/>
                </a:solidFill>
              </a:rPr>
              <a:t>馆员工作站类（</a:t>
            </a:r>
            <a:r>
              <a:rPr lang="en-US" altLang="zh-CN" sz="2400" b="1" dirty="0">
                <a:solidFill>
                  <a:schemeClr val="accent1"/>
                </a:solidFill>
              </a:rPr>
              <a:t>STA</a:t>
            </a:r>
            <a:r>
              <a:rPr lang="zh-CN" altLang="en-US" sz="2400" b="1" dirty="0">
                <a:solidFill>
                  <a:schemeClr val="accent1"/>
                </a:solidFill>
              </a:rPr>
              <a:t>）</a:t>
            </a:r>
            <a:endParaRPr lang="zh-CN" altLang="en-US" sz="2400" b="1" dirty="0">
              <a:solidFill>
                <a:schemeClr val="accent1"/>
              </a:solidFill>
            </a:endParaRPr>
          </a:p>
        </p:txBody>
      </p:sp>
      <p:sp>
        <p:nvSpPr>
          <p:cNvPr id="28" name="矩形 27"/>
          <p:cNvSpPr/>
          <p:nvPr>
            <p:custDataLst>
              <p:tags r:id="rId2"/>
            </p:custDataLst>
          </p:nvPr>
        </p:nvSpPr>
        <p:spPr>
          <a:xfrm flipH="true">
            <a:off x="567208" y="5947933"/>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馆员工作站</a:t>
            </a:r>
            <a:endParaRPr lang="zh-CN" altLang="en-US" dirty="0">
              <a:solidFill>
                <a:schemeClr val="bg1"/>
              </a:solidFill>
              <a:sym typeface="Arial" panose="02080604020202020204" pitchFamily="34" charset="0"/>
            </a:endParaRPr>
          </a:p>
        </p:txBody>
      </p:sp>
      <p:sp>
        <p:nvSpPr>
          <p:cNvPr id="3" name="矩形 2"/>
          <p:cNvSpPr/>
          <p:nvPr/>
        </p:nvSpPr>
        <p:spPr>
          <a:xfrm>
            <a:off x="5009002" y="845129"/>
            <a:ext cx="6779045" cy="587469"/>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馆员工作站是以</a:t>
            </a:r>
            <a:r>
              <a:rPr lang="en-US" altLang="zh-CN" sz="1400" dirty="0">
                <a:latin typeface="微软雅黑" panose="020B0503020204020204" charset="-122"/>
                <a:ea typeface="微软雅黑" panose="020B0503020204020204" charset="-122"/>
                <a:cs typeface="Times New Roman" panose="02020603050405020304" pitchFamily="18" charset="0"/>
              </a:rPr>
              <a:t>PC</a:t>
            </a:r>
            <a:r>
              <a:rPr lang="zh-CN" altLang="en-US" sz="1400" dirty="0">
                <a:latin typeface="微软雅黑" panose="020B0503020204020204" charset="-122"/>
                <a:ea typeface="微软雅黑" panose="020B0503020204020204" charset="-122"/>
                <a:cs typeface="Times New Roman" panose="02020603050405020304" pitchFamily="18" charset="0"/>
              </a:rPr>
              <a:t>机为基础，集成</a:t>
            </a:r>
            <a:r>
              <a:rPr lang="en-US" altLang="zh-CN" sz="1400" dirty="0">
                <a:latin typeface="微软雅黑" panose="020B0503020204020204" charset="-122"/>
                <a:ea typeface="微软雅黑" panose="020B0503020204020204" charset="-122"/>
                <a:cs typeface="Times New Roman" panose="02020603050405020304" pitchFamily="18" charset="0"/>
              </a:rPr>
              <a:t>RFID</a:t>
            </a:r>
            <a:r>
              <a:rPr lang="zh-CN" altLang="en-US" sz="1400" dirty="0">
                <a:latin typeface="微软雅黑" panose="020B0503020204020204" charset="-122"/>
                <a:ea typeface="微软雅黑" panose="020B0503020204020204" charset="-122"/>
                <a:cs typeface="Times New Roman" panose="02020603050405020304" pitchFamily="18" charset="0"/>
              </a:rPr>
              <a:t>读写装置、各种类型读者证卡识别装置、条形码识别装置等设备，对</a:t>
            </a:r>
            <a:r>
              <a:rPr lang="en-US" altLang="zh-CN" sz="1400" dirty="0">
                <a:latin typeface="微软雅黑" panose="020B0503020204020204" charset="-122"/>
                <a:ea typeface="微软雅黑" panose="020B0503020204020204" charset="-122"/>
                <a:cs typeface="Times New Roman" panose="02020603050405020304" pitchFamily="18" charset="0"/>
              </a:rPr>
              <a:t>RFID</a:t>
            </a:r>
            <a:r>
              <a:rPr lang="zh-CN" altLang="en-US" sz="1400" dirty="0">
                <a:latin typeface="微软雅黑" panose="020B0503020204020204" charset="-122"/>
                <a:ea typeface="微软雅黑" panose="020B0503020204020204" charset="-122"/>
                <a:cs typeface="Times New Roman" panose="02020603050405020304" pitchFamily="18" charset="0"/>
              </a:rPr>
              <a:t>标签进行编写、识别和流通状态处理。</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sp>
        <p:nvSpPr>
          <p:cNvPr id="22" name="矩形 21"/>
          <p:cNvSpPr/>
          <p:nvPr/>
        </p:nvSpPr>
        <p:spPr>
          <a:xfrm>
            <a:off x="1735965" y="5186186"/>
            <a:ext cx="1001108" cy="369332"/>
          </a:xfrm>
          <a:prstGeom prst="rect">
            <a:avLst/>
          </a:prstGeom>
        </p:spPr>
        <p:txBody>
          <a:bodyPr wrap="none">
            <a:spAutoFit/>
          </a:bodyPr>
          <a:lstStyle/>
          <a:p>
            <a:r>
              <a:rPr lang="en-US" altLang="zh-CN" b="1" dirty="0">
                <a:solidFill>
                  <a:srgbClr val="FF0000"/>
                </a:solidFill>
                <a:latin typeface="Arial" panose="02080604020202020204" pitchFamily="34" charset="0"/>
                <a:ea typeface="Arial Unicode MS" panose="020B0604020202020204" charset="-122"/>
                <a:cs typeface="Arial" panose="02080604020202020204" pitchFamily="34" charset="0"/>
              </a:rPr>
              <a:t>STA-T1</a:t>
            </a:r>
            <a:endParaRPr lang="en-US" altLang="zh-CN" b="1" dirty="0">
              <a:solidFill>
                <a:srgbClr val="FF0000"/>
              </a:solidFill>
              <a:latin typeface="Arial" panose="02080604020202020204" pitchFamily="34" charset="0"/>
              <a:ea typeface="Arial Unicode MS" panose="020B0604020202020204" charset="-122"/>
              <a:cs typeface="Arial" panose="02080604020202020204" pitchFamily="34" charset="0"/>
            </a:endParaRPr>
          </a:p>
        </p:txBody>
      </p:sp>
      <p:pic>
        <p:nvPicPr>
          <p:cNvPr id="25" name="Picture 2"/>
          <p:cNvPicPr>
            <a:picLocks noChangeAspect="true" noChangeArrowheads="true"/>
          </p:cNvPicPr>
          <p:nvPr/>
        </p:nvPicPr>
        <p:blipFill>
          <a:blip r:embed="rId3"/>
          <a:srcRect/>
          <a:stretch>
            <a:fillRect/>
          </a:stretch>
        </p:blipFill>
        <p:spPr bwMode="auto">
          <a:xfrm>
            <a:off x="574363" y="1260940"/>
            <a:ext cx="3323290" cy="1761442"/>
          </a:xfrm>
          <a:prstGeom prst="rect">
            <a:avLst/>
          </a:prstGeom>
          <a:noFill/>
          <a:ln w="9525">
            <a:noFill/>
            <a:miter lim="800000"/>
            <a:headEnd/>
            <a:tailEnd/>
          </a:ln>
          <a:effectLst/>
        </p:spPr>
      </p:pic>
      <p:pic>
        <p:nvPicPr>
          <p:cNvPr id="4098" name="Picture 2"/>
          <p:cNvPicPr>
            <a:picLocks noChangeAspect="true" noChangeArrowheads="true"/>
          </p:cNvPicPr>
          <p:nvPr/>
        </p:nvPicPr>
        <p:blipFill>
          <a:blip r:embed="rId4">
            <a:extLst>
              <a:ext uri="{28A0092B-C50C-407E-A947-70E740481C1C}">
                <a14:useLocalDpi xmlns:a14="http://schemas.microsoft.com/office/drawing/2010/main" val="false"/>
              </a:ext>
            </a:extLst>
          </a:blip>
          <a:srcRect/>
          <a:stretch>
            <a:fillRect/>
          </a:stretch>
        </p:blipFill>
        <p:spPr bwMode="auto">
          <a:xfrm>
            <a:off x="635696" y="3315733"/>
            <a:ext cx="3275292" cy="174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7931245" y="3815788"/>
            <a:ext cx="3509388" cy="1815882"/>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规格尺寸：</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lvl="0"/>
            <a:r>
              <a:rPr lang="en-US" altLang="zh-CN" sz="1600" kern="100" dirty="0">
                <a:solidFill>
                  <a:schemeClr val="tx1">
                    <a:lumMod val="65000"/>
                    <a:lumOff val="35000"/>
                  </a:schemeClr>
                </a:solidFill>
                <a:latin typeface="宋体" pitchFamily="2" charset="-122"/>
                <a:ea typeface="宋体" pitchFamily="2" charset="-122"/>
                <a:cs typeface="+mn-ea"/>
                <a:sym typeface="+mn-ea"/>
              </a:rPr>
              <a:t>   </a:t>
            </a:r>
            <a:r>
              <a:rPr lang="en-US" altLang="zh-CN" sz="1400" kern="100" dirty="0">
                <a:solidFill>
                  <a:schemeClr val="tx1">
                    <a:lumMod val="65000"/>
                    <a:lumOff val="35000"/>
                  </a:schemeClr>
                </a:solidFill>
                <a:latin typeface="宋体" pitchFamily="2" charset="-122"/>
                <a:ea typeface="宋体" pitchFamily="2" charset="-122"/>
                <a:cs typeface="+mn-ea"/>
                <a:sym typeface="+mn-ea"/>
              </a:rPr>
              <a:t>430mm * 300mm * 32mm (</a:t>
            </a:r>
            <a:r>
              <a:rPr lang="zh-CN" altLang="en-US" sz="1400" kern="100" dirty="0">
                <a:solidFill>
                  <a:schemeClr val="tx1">
                    <a:lumMod val="65000"/>
                    <a:lumOff val="35000"/>
                  </a:schemeClr>
                </a:solidFill>
                <a:latin typeface="宋体" pitchFamily="2" charset="-122"/>
                <a:ea typeface="宋体" pitchFamily="2" charset="-122"/>
                <a:cs typeface="+mn-ea"/>
                <a:sym typeface="+mn-ea"/>
              </a:rPr>
              <a:t>长*宽*高</a:t>
            </a:r>
            <a:r>
              <a:rPr lang="en-US" altLang="zh-CN" sz="1400" kern="100" dirty="0">
                <a:solidFill>
                  <a:schemeClr val="tx1">
                    <a:lumMod val="65000"/>
                    <a:lumOff val="35000"/>
                  </a:schemeClr>
                </a:solidFill>
                <a:latin typeface="宋体" pitchFamily="2" charset="-122"/>
                <a:ea typeface="宋体" pitchFamily="2" charset="-122"/>
                <a:cs typeface="+mn-ea"/>
                <a:sym typeface="+mn-ea"/>
              </a:rPr>
              <a:t>)</a:t>
            </a:r>
            <a:endParaRPr lang="en-US" altLang="zh-CN" sz="14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设备材质：优质铝型材表面喷塑</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识读范围：</a:t>
            </a:r>
            <a:r>
              <a:rPr lang="en-US" altLang="zh-CN" sz="1600" kern="100" dirty="0">
                <a:solidFill>
                  <a:schemeClr val="tx1">
                    <a:lumMod val="65000"/>
                    <a:lumOff val="35000"/>
                  </a:schemeClr>
                </a:solidFill>
                <a:latin typeface="宋体" pitchFamily="2" charset="-122"/>
                <a:ea typeface="宋体" pitchFamily="2" charset="-122"/>
                <a:cs typeface="+mn-ea"/>
                <a:sym typeface="+mn-ea"/>
              </a:rPr>
              <a:t>0-300mm</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设备净重：</a:t>
            </a:r>
            <a:r>
              <a:rPr lang="en-US" altLang="zh-CN" sz="1600" kern="100" dirty="0">
                <a:solidFill>
                  <a:schemeClr val="tx1">
                    <a:lumMod val="65000"/>
                    <a:lumOff val="35000"/>
                  </a:schemeClr>
                </a:solidFill>
                <a:latin typeface="宋体" pitchFamily="2" charset="-122"/>
                <a:ea typeface="宋体" pitchFamily="2" charset="-122"/>
                <a:cs typeface="+mn-ea"/>
                <a:sym typeface="+mn-ea"/>
              </a:rPr>
              <a:t>2kg</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识读能力：</a:t>
            </a:r>
            <a:r>
              <a:rPr lang="en-US" altLang="zh-CN" sz="1600" kern="100" dirty="0">
                <a:solidFill>
                  <a:schemeClr val="tx1">
                    <a:lumMod val="65000"/>
                    <a:lumOff val="35000"/>
                  </a:schemeClr>
                </a:solidFill>
                <a:latin typeface="宋体" pitchFamily="2" charset="-122"/>
                <a:ea typeface="宋体" pitchFamily="2" charset="-122"/>
                <a:cs typeface="+mn-ea"/>
                <a:sym typeface="+mn-ea"/>
              </a:rPr>
              <a:t>10</a:t>
            </a:r>
            <a:r>
              <a:rPr lang="zh-CN" altLang="en-US" sz="1600" kern="100" dirty="0">
                <a:solidFill>
                  <a:schemeClr val="tx1">
                    <a:lumMod val="65000"/>
                    <a:lumOff val="35000"/>
                  </a:schemeClr>
                </a:solidFill>
                <a:latin typeface="宋体" pitchFamily="2" charset="-122"/>
                <a:ea typeface="宋体" pitchFamily="2" charset="-122"/>
                <a:cs typeface="+mn-ea"/>
                <a:sym typeface="+mn-ea"/>
              </a:rPr>
              <a:t>本</a:t>
            </a:r>
            <a:r>
              <a:rPr lang="en-US" altLang="zh-CN" sz="1600" kern="100" dirty="0">
                <a:solidFill>
                  <a:schemeClr val="tx1">
                    <a:lumMod val="65000"/>
                    <a:lumOff val="35000"/>
                  </a:schemeClr>
                </a:solidFill>
                <a:latin typeface="宋体" pitchFamily="2" charset="-122"/>
                <a:ea typeface="宋体" pitchFamily="2" charset="-122"/>
                <a:cs typeface="+mn-ea"/>
                <a:sym typeface="+mn-ea"/>
              </a:rPr>
              <a:t>/</a:t>
            </a:r>
            <a:r>
              <a:rPr lang="zh-CN" altLang="en-US" sz="1600" kern="100" dirty="0">
                <a:solidFill>
                  <a:schemeClr val="tx1">
                    <a:lumMod val="65000"/>
                    <a:lumOff val="35000"/>
                  </a:schemeClr>
                </a:solidFill>
                <a:latin typeface="宋体" pitchFamily="2" charset="-122"/>
                <a:ea typeface="宋体" pitchFamily="2" charset="-122"/>
                <a:cs typeface="+mn-ea"/>
                <a:sym typeface="+mn-ea"/>
              </a:rPr>
              <a:t>次</a:t>
            </a:r>
            <a:endParaRPr lang="zh-CN" altLang="en-US" sz="1600" kern="100" dirty="0">
              <a:solidFill>
                <a:schemeClr val="tx1">
                  <a:lumMod val="65000"/>
                  <a:lumOff val="35000"/>
                </a:schemeClr>
              </a:solidFill>
              <a:latin typeface="宋体" pitchFamily="2" charset="-122"/>
              <a:ea typeface="宋体" pitchFamily="2" charset="-122"/>
              <a:cs typeface="+mn-ea"/>
              <a:sym typeface="+mn-ea"/>
            </a:endParaRPr>
          </a:p>
          <a:p>
            <a:pPr marL="285750" lvl="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防冲突机制：</a:t>
            </a:r>
            <a:r>
              <a:rPr lang="en-US" altLang="zh-CN" sz="1600" kern="100" dirty="0">
                <a:solidFill>
                  <a:schemeClr val="tx1">
                    <a:lumMod val="65000"/>
                    <a:lumOff val="35000"/>
                  </a:schemeClr>
                </a:solidFill>
                <a:latin typeface="宋体" pitchFamily="2" charset="-122"/>
                <a:ea typeface="宋体" pitchFamily="2" charset="-122"/>
                <a:cs typeface="+mn-ea"/>
                <a:sym typeface="+mn-ea"/>
              </a:rPr>
              <a:t>30</a:t>
            </a:r>
            <a:r>
              <a:rPr lang="zh-CN" altLang="en-US" sz="1600" kern="100" dirty="0">
                <a:solidFill>
                  <a:schemeClr val="tx1">
                    <a:lumMod val="65000"/>
                    <a:lumOff val="35000"/>
                  </a:schemeClr>
                </a:solidFill>
                <a:latin typeface="宋体" pitchFamily="2" charset="-122"/>
                <a:ea typeface="宋体" pitchFamily="2" charset="-122"/>
                <a:cs typeface="+mn-ea"/>
                <a:sym typeface="+mn-ea"/>
              </a:rPr>
              <a:t>个标签</a:t>
            </a:r>
            <a:r>
              <a:rPr lang="en-US" altLang="zh-CN" sz="1600" kern="100" dirty="0">
                <a:solidFill>
                  <a:schemeClr val="tx1">
                    <a:lumMod val="65000"/>
                    <a:lumOff val="35000"/>
                  </a:schemeClr>
                </a:solidFill>
                <a:latin typeface="宋体" pitchFamily="2" charset="-122"/>
                <a:ea typeface="宋体" pitchFamily="2" charset="-122"/>
                <a:cs typeface="+mn-ea"/>
                <a:sym typeface="+mn-ea"/>
              </a:rPr>
              <a:t>/</a:t>
            </a:r>
            <a:r>
              <a:rPr lang="zh-CN" altLang="en-US" sz="1600" kern="100" dirty="0">
                <a:solidFill>
                  <a:schemeClr val="tx1">
                    <a:lumMod val="65000"/>
                    <a:lumOff val="35000"/>
                  </a:schemeClr>
                </a:solidFill>
                <a:latin typeface="宋体" pitchFamily="2" charset="-122"/>
                <a:ea typeface="宋体" pitchFamily="2" charset="-122"/>
                <a:cs typeface="+mn-ea"/>
                <a:sym typeface="+mn-ea"/>
              </a:rPr>
              <a:t>秒</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p:txBody>
      </p:sp>
      <p:sp>
        <p:nvSpPr>
          <p:cNvPr id="15" name="矩形 14"/>
          <p:cNvSpPr/>
          <p:nvPr/>
        </p:nvSpPr>
        <p:spPr>
          <a:xfrm>
            <a:off x="5112336" y="1567297"/>
            <a:ext cx="2818909" cy="2062103"/>
          </a:xfrm>
          <a:prstGeom prst="rect">
            <a:avLst/>
          </a:prstGeom>
          <a:ln w="12700" cmpd="sng">
            <a:solidFill>
              <a:srgbClr val="ED7D31"/>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n"/>
            </a:pPr>
            <a:r>
              <a:rPr lang="en-US" altLang="zh-CN" sz="1600" kern="100" dirty="0">
                <a:solidFill>
                  <a:schemeClr val="tx1">
                    <a:lumMod val="65000"/>
                    <a:lumOff val="35000"/>
                  </a:schemeClr>
                </a:solidFill>
                <a:latin typeface="宋体" pitchFamily="2" charset="-122"/>
                <a:ea typeface="宋体" pitchFamily="2" charset="-122"/>
                <a:cs typeface="+mn-ea"/>
                <a:sym typeface="+mn-ea"/>
              </a:rPr>
              <a:t>RFID</a:t>
            </a:r>
            <a:r>
              <a:rPr lang="zh-CN" altLang="en-US" sz="1600" kern="100" dirty="0">
                <a:solidFill>
                  <a:schemeClr val="tx1">
                    <a:lumMod val="65000"/>
                    <a:lumOff val="35000"/>
                  </a:schemeClr>
                </a:solidFill>
                <a:latin typeface="宋体" pitchFamily="2" charset="-122"/>
                <a:ea typeface="宋体" pitchFamily="2" charset="-122"/>
                <a:cs typeface="+mn-ea"/>
                <a:sym typeface="+mn-ea"/>
              </a:rPr>
              <a:t>标签识读</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流通资料借还</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读者信息查询</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图书续借</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en-US" altLang="zh-CN" sz="1600" kern="100" dirty="0">
                <a:solidFill>
                  <a:schemeClr val="tx1">
                    <a:lumMod val="65000"/>
                    <a:lumOff val="35000"/>
                  </a:schemeClr>
                </a:solidFill>
                <a:latin typeface="宋体" pitchFamily="2" charset="-122"/>
                <a:ea typeface="宋体" pitchFamily="2" charset="-122"/>
                <a:cs typeface="+mn-ea"/>
                <a:sym typeface="+mn-ea"/>
              </a:rPr>
              <a:t>RFID</a:t>
            </a:r>
            <a:r>
              <a:rPr lang="zh-CN" altLang="en-US" sz="1600" kern="100" dirty="0">
                <a:solidFill>
                  <a:schemeClr val="tx1">
                    <a:lumMod val="65000"/>
                    <a:lumOff val="35000"/>
                  </a:schemeClr>
                </a:solidFill>
                <a:latin typeface="宋体" pitchFamily="2" charset="-122"/>
                <a:ea typeface="宋体" pitchFamily="2" charset="-122"/>
                <a:cs typeface="+mn-ea"/>
                <a:sym typeface="+mn-ea"/>
              </a:rPr>
              <a:t>标签信息读取写入</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zh-CN" sz="1600" kern="100" dirty="0">
                <a:solidFill>
                  <a:schemeClr val="tx1">
                    <a:lumMod val="65000"/>
                    <a:lumOff val="35000"/>
                  </a:schemeClr>
                </a:solidFill>
                <a:latin typeface="宋体" pitchFamily="2" charset="-122"/>
                <a:ea typeface="宋体" pitchFamily="2" charset="-122"/>
                <a:cs typeface="+mn-ea"/>
              </a:rPr>
              <a:t>防盗位改写</a:t>
            </a:r>
            <a:endParaRPr lang="en-US" altLang="zh-CN" sz="1600" kern="100" dirty="0">
              <a:solidFill>
                <a:schemeClr val="tx1">
                  <a:lumMod val="65000"/>
                  <a:lumOff val="35000"/>
                </a:schemeClr>
              </a:solidFill>
              <a:latin typeface="宋体" pitchFamily="2" charset="-122"/>
              <a:ea typeface="宋体" pitchFamily="2" charset="-122"/>
              <a:cs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条形码信息识别转换</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a:p>
            <a:pPr marL="285750" indent="-285750">
              <a:buFont typeface="Wingdings" panose="05000000000000000000" pitchFamily="2" charset="2"/>
              <a:buChar char="n"/>
            </a:pPr>
            <a:r>
              <a:rPr lang="zh-CN" altLang="en-US" sz="1600" kern="100" dirty="0">
                <a:solidFill>
                  <a:schemeClr val="tx1">
                    <a:lumMod val="65000"/>
                    <a:lumOff val="35000"/>
                  </a:schemeClr>
                </a:solidFill>
                <a:latin typeface="宋体" pitchFamily="2" charset="-122"/>
                <a:ea typeface="宋体" pitchFamily="2" charset="-122"/>
                <a:cs typeface="+mn-ea"/>
                <a:sym typeface="+mn-ea"/>
              </a:rPr>
              <a:t>平板一体化设计</a:t>
            </a:r>
            <a:endParaRPr lang="en-US" altLang="zh-CN" sz="1600" kern="100" dirty="0">
              <a:solidFill>
                <a:schemeClr val="tx1">
                  <a:lumMod val="65000"/>
                  <a:lumOff val="35000"/>
                </a:schemeClr>
              </a:solidFill>
              <a:latin typeface="宋体" pitchFamily="2" charset="-122"/>
              <a:ea typeface="宋体" pitchFamily="2" charset="-122"/>
              <a:cs typeface="+mn-ea"/>
              <a:sym typeface="+mn-ea"/>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a:xfrm flipH="true">
            <a:off x="4354802" y="5905116"/>
            <a:ext cx="2988636" cy="568815"/>
          </a:xfrm>
          <a:prstGeom prst="rect">
            <a:avLst/>
          </a:prstGeom>
          <a:solidFill>
            <a:schemeClr val="accent1"/>
          </a:solidFill>
        </p:spPr>
        <p:txBody>
          <a:bodyPr rot="0" spcFirstLastPara="0" vertOverflow="overflow" horzOverflow="overflow" vert="horz" wrap="square" lIns="91440" tIns="45720" rIns="91440" bIns="45720" numCol="1" spcCol="0" rtlCol="0" fromWordArt="false" anchor="ctr" anchorCtr="false" forceAA="false" compatLnSpc="true">
            <a:normAutofit/>
          </a:bodyPr>
          <a:lstStyle/>
          <a:p>
            <a:pPr algn="ctr"/>
            <a:r>
              <a:rPr lang="zh-CN" altLang="en-US" dirty="0">
                <a:solidFill>
                  <a:schemeClr val="bg1"/>
                </a:solidFill>
                <a:sym typeface="Arial" panose="02080604020202020204" pitchFamily="34" charset="0"/>
              </a:rPr>
              <a:t>二维码扫描枪</a:t>
            </a:r>
            <a:endParaRPr lang="zh-CN" altLang="en-US" dirty="0">
              <a:solidFill>
                <a:schemeClr val="bg1"/>
              </a:solidFill>
              <a:sym typeface="Arial" panose="02080604020202020204" pitchFamily="34" charset="0"/>
            </a:endParaRPr>
          </a:p>
        </p:txBody>
      </p:sp>
      <p:sp>
        <p:nvSpPr>
          <p:cNvPr id="3" name="矩形 2"/>
          <p:cNvSpPr/>
          <p:nvPr/>
        </p:nvSpPr>
        <p:spPr>
          <a:xfrm>
            <a:off x="2896357" y="608923"/>
            <a:ext cx="6779045" cy="328936"/>
          </a:xfrm>
          <a:prstGeom prst="rect">
            <a:avLst/>
          </a:prstGeom>
        </p:spPr>
        <p:txBody>
          <a:bodyPr wrap="square">
            <a:spAutoFit/>
          </a:bodyPr>
          <a:lstStyle/>
          <a:p>
            <a:pPr lvl="0" indent="266700" fontAlgn="base">
              <a:lnSpc>
                <a:spcPct val="120000"/>
              </a:lnSpc>
              <a:spcBef>
                <a:spcPct val="0"/>
              </a:spcBef>
              <a:spcAft>
                <a:spcPct val="0"/>
              </a:spcAft>
            </a:pPr>
            <a:r>
              <a:rPr lang="zh-CN" altLang="en-US" sz="1400" dirty="0">
                <a:latin typeface="微软雅黑" panose="020B0503020204020204" charset="-122"/>
                <a:ea typeface="微软雅黑" panose="020B0503020204020204" charset="-122"/>
                <a:cs typeface="Times New Roman" panose="02020603050405020304" pitchFamily="18" charset="0"/>
              </a:rPr>
              <a:t>二维码扫描枪，用于图书条码、用户手机支付的一维码、二维码识别</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pic>
        <p:nvPicPr>
          <p:cNvPr id="4" name="图片 3"/>
          <p:cNvPicPr>
            <a:picLocks noChangeAspect="true"/>
          </p:cNvPicPr>
          <p:nvPr/>
        </p:nvPicPr>
        <p:blipFill>
          <a:blip r:embed="rId2"/>
          <a:stretch>
            <a:fillRect/>
          </a:stretch>
        </p:blipFill>
        <p:spPr>
          <a:xfrm>
            <a:off x="3672659" y="1201074"/>
            <a:ext cx="4352925" cy="3989705"/>
          </a:xfrm>
          <a:prstGeom prst="rect">
            <a:avLst/>
          </a:prstGeom>
        </p:spPr>
      </p:pic>
      <p:sp>
        <p:nvSpPr>
          <p:cNvPr id="5" name="文本框 4"/>
          <p:cNvSpPr txBox="true"/>
          <p:nvPr/>
        </p:nvSpPr>
        <p:spPr>
          <a:xfrm>
            <a:off x="2977968" y="5327331"/>
            <a:ext cx="5742305" cy="306705"/>
          </a:xfrm>
          <a:prstGeom prst="rect">
            <a:avLst/>
          </a:prstGeom>
          <a:noFill/>
        </p:spPr>
        <p:txBody>
          <a:bodyPr wrap="none" rtlCol="0">
            <a:spAutoFit/>
          </a:bodyPr>
          <a:lstStyle/>
          <a:p>
            <a:pPr algn="l"/>
            <a:r>
              <a:rPr lang="zh-CN" altLang="en-US" sz="1400" dirty="0"/>
              <a:t>霍尼韦尔（Honeywell）有线二维码扫描枪器 1450G（有线二维USB口）</a:t>
            </a:r>
            <a:endParaRPr lang="zh-CN" altLang="en-US" sz="1400" dirty="0"/>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 name="KSO_WM_UNIT_PLACING_PICTURE_USER_VIEWPORT" val="{&quot;height&quot;:850,&quot;width&quot;:15432}"/>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 name="KSO_WM_UNIT_PLACING_PICTURE_USER_VIEWPORT" val="{&quot;height&quot;:850,&quot;width&quot;:15432}"/>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TEMPLATE_CATEGORY" val="diagram"/>
  <p:tag name="KSO_WM_TEMPLATE_INDEX" val="20186031"/>
  <p:tag name="KSO_WM_TAG_VERSION" val="1.0"/>
  <p:tag name="KSO_WM_UNIT_TYPE" val="l_h_f"/>
  <p:tag name="KSO_WM_UNIT_INDEX" val="1_1_1"/>
  <p:tag name="KSO_WM_UNIT_ID" val="diagram20186031_2*l_h_f*1_1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标题文本预设"/>
  <p:tag name="KSO_WM_UNIT_TEXT_FILL_FORE_SCHEMECOLOR_INDEX" val="5"/>
  <p:tag name="KSO_WM_UNIT_TEXT_FILL_TYPE" val="1"/>
  <p:tag name="KSO_WM_UNIT_USESOURCEFORMAT_APPLY" val="0"/>
</p:tagLst>
</file>

<file path=ppt/tags/tag68.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69.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72.xml><?xml version="1.0" encoding="utf-8"?>
<p:tagLst xmlns:p="http://schemas.openxmlformats.org/presentationml/2006/main">
  <p:tag name="KSO_WM_TEMPLATE_CATEGORY" val="diagram"/>
  <p:tag name="KSO_WM_TEMPLATE_INDEX" val="20186031"/>
  <p:tag name="KSO_WM_TAG_VERSION" val="1.0"/>
  <p:tag name="KSO_WM_UNIT_TYPE" val="l_h_f"/>
  <p:tag name="KSO_WM_UNIT_INDEX" val="1_1_1"/>
  <p:tag name="KSO_WM_UNIT_ID" val="diagram20186031_2*l_h_f*1_1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标题文本预设"/>
  <p:tag name="KSO_WM_UNIT_TEXT_FILL_FORE_SCHEMECOLOR_INDEX" val="5"/>
  <p:tag name="KSO_WM_UNIT_TEXT_FILL_TYPE" val="1"/>
  <p:tag name="KSO_WM_UNIT_USESOURCEFORMAT_APPLY" val="0"/>
</p:tagLst>
</file>

<file path=ppt/tags/tag73.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74.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75.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20186031"/>
  <p:tag name="KSO_WM_TAG_VERSION" val="1.0"/>
  <p:tag name="KSO_WM_UNIT_TYPE" val="l_h_f"/>
  <p:tag name="KSO_WM_UNIT_INDEX" val="1_1_1"/>
  <p:tag name="KSO_WM_UNIT_ID" val="diagram20186031_2*l_h_f*1_1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标题文本预设"/>
  <p:tag name="KSO_WM_UNIT_TEXT_FILL_FORE_SCHEMECOLOR_INDEX" val="5"/>
  <p:tag name="KSO_WM_UNIT_TEXT_FILL_TYPE" val="1"/>
  <p:tag name="KSO_WM_UNIT_USESOURCEFORMAT_APPLY" val="0"/>
</p:tagLst>
</file>

<file path=ppt/tags/tag77.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78.xml><?xml version="1.0" encoding="utf-8"?>
<p:tagLst xmlns:p="http://schemas.openxmlformats.org/presentationml/2006/main">
  <p:tag name="KSO_WM_TEMPLATE_CATEGORY" val="diagram"/>
  <p:tag name="KSO_WM_TEMPLATE_INDEX" val="20186031"/>
  <p:tag name="KSO_WM_TAG_VERSION" val="1.0"/>
  <p:tag name="KSO_WM_UNIT_TYPE" val="l_h_f"/>
  <p:tag name="KSO_WM_UNIT_INDEX" val="1_1_1"/>
  <p:tag name="KSO_WM_UNIT_ID" val="diagram20186031_2*l_h_f*1_1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标题文本预设"/>
  <p:tag name="KSO_WM_UNIT_TEXT_FILL_FORE_SCHEMECOLOR_INDEX" val="5"/>
  <p:tag name="KSO_WM_UNIT_TEXT_FILL_TYPE" val="1"/>
  <p:tag name="KSO_WM_UNIT_USESOURCEFORMAT_APPLY" val="0"/>
</p:tagLst>
</file>

<file path=ppt/tags/tag79.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81.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82.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83.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84.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525_2"/>
  <p:tag name="KSO_WM_TEMPLATE_CATEGORY" val="custom"/>
  <p:tag name="KSO_WM_TEMPLATE_INDEX" val="20180878"/>
  <p:tag name="KSO_WM_SLIDE_ID" val="custom20180878_2"/>
  <p:tag name="KSO_WM_SLIDE_INDEX" val="2"/>
  <p:tag name="KSO_WM_TEMPLATE_SUBCATEGORY" val="combine"/>
</p:tagLst>
</file>

<file path=ppt/tags/tag85.xml><?xml version="1.0" encoding="utf-8"?>
<p:tagLst xmlns:p="http://schemas.openxmlformats.org/presentationml/2006/main">
  <p:tag name="KSO_WM_TAG_VERSION" val="1.0"/>
  <p:tag name="KSO_WM_TEMPLATE_CATEGORY" val="diagram"/>
  <p:tag name="KSO_WM_TEMPLATE_INDEX" val="160296"/>
  <p:tag name="KSO_WM_UNIT_TYPE" val="m_h_f"/>
  <p:tag name="KSO_WM_UNIT_INDEX" val="1_1_1"/>
  <p:tag name="KSO_WM_UNIT_ID" val="258*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86.xml><?xml version="1.0" encoding="utf-8"?>
<p:tagLst xmlns:p="http://schemas.openxmlformats.org/presentationml/2006/main">
  <p:tag name="KSO_WM_UNIT_TABLE_BEAUTIFY" val="smartTable{e6010768-da58-4242-a730-4cf74519dff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gs>
            <a:gs pos="100000">
              <a:schemeClr val="phClr">
                <a:lumMod val="85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2674</Words>
  <Application>WPS 演示</Application>
  <PresentationFormat>宽屏</PresentationFormat>
  <Paragraphs>282</Paragraphs>
  <Slides>12</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DejaVu Sans</vt:lpstr>
      <vt:lpstr>Wingdings</vt:lpstr>
      <vt:lpstr>华文仿宋</vt:lpstr>
      <vt:lpstr>微软雅黑</vt:lpstr>
      <vt:lpstr>Times New Roman</vt:lpstr>
      <vt:lpstr>Calibri</vt:lpstr>
      <vt:lpstr>Arial Unicode MS</vt:lpstr>
      <vt:lpstr>方正黑体_GBK</vt:lpstr>
      <vt:lpstr>方正书宋_GBK</vt:lpstr>
      <vt:lpstr>宋体</vt:lpstr>
      <vt:lpstr>Arial Unicode MS</vt:lpstr>
      <vt:lpstr>Standard Symbols PS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深圳市科技图书馆龙华区服务站设备建议清单及预算参考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ziyuer</cp:lastModifiedBy>
  <cp:revision>220</cp:revision>
  <dcterms:created xsi:type="dcterms:W3CDTF">2022-11-30T03:18:16Z</dcterms:created>
  <dcterms:modified xsi:type="dcterms:W3CDTF">2022-11-30T03:18:16Z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2052-11.8.2.10458</vt:lpwstr>
  </property>
  <property fmtid="{D5CDD505-2E9C-101B-9397-08002B2CF9AE}" pid="3" name="ICV">
    <vt:lpwstr>1BB103D4A850453FB57225D22486F50A</vt:lpwstr>
  </property>
</Properties>
</file>